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72" r:id="rId6"/>
    <p:sldId id="273" r:id="rId7"/>
    <p:sldId id="261" r:id="rId8"/>
    <p:sldId id="262" r:id="rId9"/>
    <p:sldId id="263" r:id="rId10"/>
    <p:sldId id="264" r:id="rId11"/>
    <p:sldId id="275" r:id="rId12"/>
    <p:sldId id="265" r:id="rId13"/>
    <p:sldId id="274" r:id="rId14"/>
    <p:sldId id="266" r:id="rId15"/>
    <p:sldId id="267" r:id="rId16"/>
    <p:sldId id="268" r:id="rId17"/>
    <p:sldId id="269" r:id="rId18"/>
    <p:sldId id="277" r:id="rId19"/>
    <p:sldId id="270" r:id="rId20"/>
    <p:sldId id="271"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C23D"/>
    <a:srgbClr val="F16261"/>
    <a:srgbClr val="37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autoAdjust="0"/>
    <p:restoredTop sz="77859" autoAdjust="0"/>
  </p:normalViewPr>
  <p:slideViewPr>
    <p:cSldViewPr snapToGrid="0" snapToObjects="1">
      <p:cViewPr varScale="1">
        <p:scale>
          <a:sx n="86" d="100"/>
          <a:sy n="86" d="100"/>
        </p:scale>
        <p:origin x="172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11689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780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the Common App you can assign your counselor, teachers, and other recommenders to submit recommendations to the colleges and universities to which you are applying.</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required recommendations are determined by each specific college, so be sure to double check each college’s recommendation requirements.</a:t>
            </a:r>
          </a:p>
        </p:txBody>
      </p:sp>
      <p:sp>
        <p:nvSpPr>
          <p:cNvPr id="174" name="Shape 17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5692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There are two commonly used systems to submit recommendations and school forms: The Common App and </a:t>
            </a:r>
            <a:r>
              <a:rPr lang="en-US" dirty="0" err="1" smtClean="0"/>
              <a:t>Naviance</a:t>
            </a:r>
            <a:r>
              <a:rPr lang="en-US" dirty="0" smtClean="0"/>
              <a:t>. </a:t>
            </a:r>
          </a:p>
          <a:p>
            <a:endParaRPr lang="en-US" dirty="0" smtClean="0"/>
          </a:p>
          <a:p>
            <a:r>
              <a:rPr lang="en-US" dirty="0" smtClean="0"/>
              <a:t>If your</a:t>
            </a:r>
            <a:r>
              <a:rPr lang="en-US" baseline="0" dirty="0" smtClean="0"/>
              <a:t> high school uses the Common App to submit recommender forms you will invite your recommenders in the Recommenders and FERPA section, which we will review. </a:t>
            </a:r>
          </a:p>
          <a:p>
            <a:endParaRPr lang="en-US" dirty="0" smtClean="0"/>
          </a:p>
          <a:p>
            <a:r>
              <a:rPr lang="en-US" dirty="0" smtClean="0"/>
              <a:t>If your high school</a:t>
            </a:r>
            <a:r>
              <a:rPr lang="en-US" baseline="0" dirty="0" smtClean="0"/>
              <a:t> submits recommender forms through </a:t>
            </a:r>
            <a:r>
              <a:rPr lang="en-US" baseline="0" dirty="0" err="1" smtClean="0"/>
              <a:t>Naviance</a:t>
            </a:r>
            <a:r>
              <a:rPr lang="en-US" baseline="0" dirty="0" smtClean="0"/>
              <a:t>, you invite your counselor and teachers through </a:t>
            </a:r>
            <a:r>
              <a:rPr lang="en-US" baseline="0" dirty="0" err="1" smtClean="0"/>
              <a:t>Naviance</a:t>
            </a:r>
            <a:r>
              <a:rPr lang="en-US" baseline="0" dirty="0" smtClean="0"/>
              <a:t>. (You will still invite your Other Recommenders through the Common App though.)</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564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84" name="Shape 18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889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You’ll be asked to select the Recommender type: Counselor, Teacher, Other Recommender, Parent.</a:t>
            </a:r>
          </a:p>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If you do not enter an email address, the Recommender will be marked as an ‘offline recommender’ and you will be given instructions for how to download pdf forms for them to complete and send to the colleges on your behalf.</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4" name="Shape 19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2671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3" name="Shape 20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After you enter information for your recommender, you will need to assign that recommender to the schools to which they’ll be providing a letter of recommendation</a:t>
            </a:r>
            <a:r>
              <a:rPr lang="en-US" sz="1200" b="0" i="0" u="none" strike="noStrike" cap="none" dirty="0" smtClean="0">
                <a:solidFill>
                  <a:schemeClr val="dk1"/>
                </a:solidFill>
                <a:latin typeface="Calibri"/>
                <a:ea typeface="Calibri"/>
                <a:cs typeface="Calibri"/>
                <a:sym typeface="Calibri"/>
              </a:rPr>
              <a:t>. </a:t>
            </a:r>
            <a:r>
              <a:rPr lang="en-US" sz="1200" b="0" i="0" u="none" strike="noStrike" cap="none" dirty="0">
                <a:solidFill>
                  <a:schemeClr val="dk1"/>
                </a:solidFill>
                <a:latin typeface="Calibri"/>
                <a:ea typeface="Calibri"/>
                <a:cs typeface="Calibri"/>
                <a:sym typeface="Calibri"/>
              </a:rPr>
              <a:t>Once the recommender is assigned, you will see “assigned” next to their name.</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You do not need to assign your counselor to every school.  We assign your counselor automatically.</a:t>
            </a:r>
          </a:p>
        </p:txBody>
      </p:sp>
      <p:sp>
        <p:nvSpPr>
          <p:cNvPr id="204" name="Shape 20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0188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9" name="Shape 21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2726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Clr>
                <a:schemeClr val="dk1"/>
              </a:buClr>
              <a:buSzPct val="25000"/>
              <a:buFont typeface="Calibri"/>
              <a:buNone/>
            </a:pPr>
            <a:endParaRPr sz="1200" b="0" i="0" u="none" strike="noStrike" cap="none">
              <a:solidFill>
                <a:schemeClr val="lt1"/>
              </a:solidFill>
              <a:latin typeface="Arial"/>
              <a:ea typeface="Arial"/>
              <a:cs typeface="Arial"/>
              <a:sym typeface="Arial"/>
            </a:endParaRPr>
          </a:p>
        </p:txBody>
      </p:sp>
      <p:sp>
        <p:nvSpPr>
          <p:cNvPr id="229" name="Shape 22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0726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3" name="Shape 20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p:txBody>
      </p:sp>
      <p:sp>
        <p:nvSpPr>
          <p:cNvPr id="204" name="Shape 20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7154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Calibri"/>
                <a:ea typeface="Calibri"/>
                <a:cs typeface="Calibri"/>
                <a:sym typeface="Calibri"/>
              </a:rPr>
              <a:t>You can</a:t>
            </a:r>
            <a:r>
              <a:rPr lang="en-US" sz="1200" b="0" i="0" u="none" strike="noStrike" cap="none" baseline="0" dirty="0" smtClean="0">
                <a:solidFill>
                  <a:schemeClr val="dk1"/>
                </a:solidFill>
                <a:latin typeface="Calibri"/>
                <a:ea typeface="Calibri"/>
                <a:cs typeface="Calibri"/>
                <a:sym typeface="Calibri"/>
              </a:rPr>
              <a:t> resend a recommender invite from the Manage Recommenders screen by clicking the refresh circle. </a:t>
            </a:r>
            <a:endParaRPr sz="1200" b="0" i="0" u="none" strike="noStrike" cap="none" dirty="0">
              <a:solidFill>
                <a:schemeClr val="dk1"/>
              </a:solidFill>
              <a:latin typeface="Calibri"/>
              <a:ea typeface="Calibri"/>
              <a:cs typeface="Calibri"/>
              <a:sym typeface="Calibri"/>
            </a:endParaRPr>
          </a:p>
        </p:txBody>
      </p:sp>
      <p:sp>
        <p:nvSpPr>
          <p:cNvPr id="238" name="Shape 23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5044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49" name="Shape 24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04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6" name="Shape 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0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Don’t forget: You’ll need to enter your current or most recent school in the Education screen of the Common App before you can access and complete the Recommenders and FERPA area.</a:t>
            </a:r>
          </a:p>
        </p:txBody>
      </p:sp>
      <p:sp>
        <p:nvSpPr>
          <p:cNvPr id="106" name="Shape 10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862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does FERPA relate to your college application?  Two ways.  </a:t>
            </a:r>
          </a:p>
          <a:p>
            <a:pPr marL="228600" marR="0" lvl="0" indent="-228600" algn="l" rtl="0">
              <a:spcBef>
                <a:spcPts val="0"/>
              </a:spcBef>
              <a:buClr>
                <a:schemeClr val="dk1"/>
              </a:buClr>
              <a:buSzPct val="100000"/>
              <a:buFont typeface="Calibri"/>
              <a:buAutoNum type="arabicParenR"/>
            </a:pPr>
            <a:r>
              <a:rPr lang="en-US" sz="1200" b="0" i="0" u="none" strike="noStrike" cap="none">
                <a:solidFill>
                  <a:schemeClr val="dk1"/>
                </a:solidFill>
                <a:latin typeface="Calibri"/>
                <a:ea typeface="Calibri"/>
                <a:cs typeface="Calibri"/>
                <a:sym typeface="Calibri"/>
              </a:rPr>
              <a:t>You need to give consent for the schools you have attended to release your education records (grades, transcripts, test scores) to the colleges and universities to which you are applying.</a:t>
            </a:r>
          </a:p>
          <a:p>
            <a:pPr marL="228600" marR="0" lvl="0" indent="-228600" algn="l" rtl="0">
              <a:spcBef>
                <a:spcPts val="0"/>
              </a:spcBef>
              <a:buClr>
                <a:schemeClr val="dk1"/>
              </a:buClr>
              <a:buSzPct val="100000"/>
              <a:buFont typeface="Calibri"/>
              <a:buAutoNum type="arabicParenR"/>
            </a:pPr>
            <a:r>
              <a:rPr lang="en-US" sz="1200" b="0" i="0" u="none" strike="noStrike" cap="none">
                <a:solidFill>
                  <a:schemeClr val="dk1"/>
                </a:solidFill>
                <a:latin typeface="Calibri"/>
                <a:ea typeface="Calibri"/>
                <a:cs typeface="Calibri"/>
                <a:sym typeface="Calibri"/>
              </a:rPr>
              <a:t>After you enroll at a college, FERPA gives you the right to access your education records, including confidential letters of recommendation submitted to that college on your behalf (if you enroll at an institution that maintains such records post-enrollment).</a:t>
            </a:r>
          </a:p>
        </p:txBody>
      </p:sp>
      <p:sp>
        <p:nvSpPr>
          <p:cNvPr id="116" name="Shape 11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309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Access the FERPA Release Authorization two ways.</a:t>
            </a:r>
          </a:p>
          <a:p>
            <a:pPr marL="228600" marR="0" lvl="0" indent="-228600" algn="l" rtl="0">
              <a:spcBef>
                <a:spcPts val="0"/>
              </a:spcBef>
              <a:buClr>
                <a:schemeClr val="dk1"/>
              </a:buClr>
              <a:buSzPct val="100000"/>
              <a:buFont typeface="Calibri"/>
              <a:buAutoNum type="arabicParenR"/>
            </a:pPr>
            <a:r>
              <a:rPr lang="en-US" sz="1200" b="0" i="0" u="none" strike="noStrike" cap="none" dirty="0">
                <a:solidFill>
                  <a:schemeClr val="dk1"/>
                </a:solidFill>
                <a:latin typeface="Calibri"/>
                <a:ea typeface="Calibri"/>
                <a:cs typeface="Calibri"/>
                <a:sym typeface="Calibri"/>
              </a:rPr>
              <a:t>Click on the name of a school from your Dashboard and then click the ‘Incomplete’ link next to Recommenders and FERPA.</a:t>
            </a:r>
          </a:p>
          <a:p>
            <a:pPr marL="228600" marR="0" lvl="0" indent="-228600" algn="l" rtl="0">
              <a:spcBef>
                <a:spcPts val="0"/>
              </a:spcBef>
              <a:buClr>
                <a:schemeClr val="dk1"/>
              </a:buClr>
              <a:buSzPct val="100000"/>
              <a:buFont typeface="Calibri"/>
              <a:buAutoNum type="arabicParenR"/>
            </a:pPr>
            <a:r>
              <a:rPr lang="en-US" sz="1200" b="0" i="0" u="none" strike="noStrike" cap="none" dirty="0">
                <a:solidFill>
                  <a:schemeClr val="dk1"/>
                </a:solidFill>
                <a:latin typeface="Calibri"/>
                <a:ea typeface="Calibri"/>
                <a:cs typeface="Calibri"/>
                <a:sym typeface="Calibri"/>
              </a:rPr>
              <a:t>Select a school from your My Colleges tab and click the Recommenders and FERPA section.  </a:t>
            </a:r>
          </a:p>
        </p:txBody>
      </p:sp>
      <p:sp>
        <p:nvSpPr>
          <p:cNvPr id="127" name="Shape 12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882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228600" marR="0" lvl="0" indent="-228600" algn="l" defTabSz="914400" rtl="0" eaLnBrk="1" fontAlgn="auto" latinLnBrk="0" hangingPunct="1">
              <a:lnSpc>
                <a:spcPct val="100000"/>
              </a:lnSpc>
              <a:spcBef>
                <a:spcPts val="0"/>
              </a:spcBef>
              <a:spcAft>
                <a:spcPts val="0"/>
              </a:spcAft>
              <a:buClr>
                <a:schemeClr val="dk1"/>
              </a:buClr>
              <a:buSzPct val="100000"/>
              <a:buFont typeface="Calibri"/>
              <a:buNone/>
              <a:tabLst/>
              <a:defRPr/>
            </a:pPr>
            <a:r>
              <a:rPr lang="en-US" sz="1200" b="0" i="0" u="none" strike="noStrike" cap="none" dirty="0" smtClean="0">
                <a:solidFill>
                  <a:schemeClr val="dk1"/>
                </a:solidFill>
                <a:latin typeface="Calibri"/>
                <a:ea typeface="Calibri"/>
                <a:cs typeface="Calibri"/>
                <a:sym typeface="Calibri"/>
              </a:rPr>
              <a:t>Then</a:t>
            </a:r>
            <a:r>
              <a:rPr lang="en-US" sz="1200" b="0" i="0" u="none" strike="noStrike" cap="none" baseline="0" dirty="0" smtClean="0">
                <a:solidFill>
                  <a:schemeClr val="dk1"/>
                </a:solidFill>
                <a:latin typeface="Calibri"/>
                <a:ea typeface="Calibri"/>
                <a:cs typeface="Calibri"/>
                <a:sym typeface="Calibri"/>
              </a:rPr>
              <a:t> click the “Release Authorization” button.</a:t>
            </a:r>
            <a:endParaRPr lang="en-US" sz="1200" b="0" i="0" u="none" strike="noStrike" cap="none" dirty="0">
              <a:solidFill>
                <a:schemeClr val="dk1"/>
              </a:solidFill>
              <a:latin typeface="Calibri"/>
              <a:ea typeface="Calibri"/>
              <a:cs typeface="Calibri"/>
              <a:sym typeface="Calibri"/>
            </a:endParaRPr>
          </a:p>
        </p:txBody>
      </p:sp>
      <p:sp>
        <p:nvSpPr>
          <p:cNvPr id="127" name="Shape 12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230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The first step will provide you with some information about FERPA and how it relates to your college applications.</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Be sure to read and understand these instructions completely before you proceed.  Once you’ve done so, check the affirmation box and continue to the next step.</a:t>
            </a:r>
          </a:p>
        </p:txBody>
      </p:sp>
      <p:sp>
        <p:nvSpPr>
          <p:cNvPr id="141" name="Shape 14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0954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You’ll be asked to:</a:t>
            </a:r>
          </a:p>
          <a:p>
            <a:pPr marL="228600" marR="0" lvl="0" indent="-228600" algn="l" rtl="0">
              <a:lnSpc>
                <a:spcPct val="100000"/>
              </a:lnSpc>
              <a:spcBef>
                <a:spcPts val="0"/>
              </a:spcBef>
              <a:spcAft>
                <a:spcPts val="0"/>
              </a:spcAft>
              <a:buClr>
                <a:schemeClr val="dk1"/>
              </a:buClr>
              <a:buSzPct val="100000"/>
              <a:buFont typeface="Calibri"/>
              <a:buAutoNum type="arabicParenR"/>
            </a:pPr>
            <a:r>
              <a:rPr lang="en-US" sz="1200" b="0" i="0" u="none" strike="noStrike" cap="none" dirty="0">
                <a:solidFill>
                  <a:schemeClr val="dk1"/>
                </a:solidFill>
                <a:latin typeface="Calibri"/>
                <a:ea typeface="Calibri"/>
                <a:cs typeface="Calibri"/>
                <a:sym typeface="Calibri"/>
              </a:rPr>
              <a:t>Authorize the release of any pertinent school records to the colleges and universities that you plan on applying to through the Common App.</a:t>
            </a:r>
          </a:p>
          <a:p>
            <a:pPr marL="228600" marR="0" lvl="0" indent="-228600" algn="l" rtl="0">
              <a:lnSpc>
                <a:spcPct val="100000"/>
              </a:lnSpc>
              <a:spcBef>
                <a:spcPts val="0"/>
              </a:spcBef>
              <a:spcAft>
                <a:spcPts val="0"/>
              </a:spcAft>
              <a:buClr>
                <a:schemeClr val="dk1"/>
              </a:buClr>
              <a:buSzPct val="100000"/>
              <a:buFont typeface="Calibri"/>
              <a:buAutoNum type="arabicParenR"/>
            </a:pPr>
            <a:r>
              <a:rPr lang="en-US" sz="1200" b="0" i="0" u="none" strike="noStrike" cap="none" dirty="0">
                <a:solidFill>
                  <a:schemeClr val="dk1"/>
                </a:solidFill>
                <a:latin typeface="Calibri"/>
                <a:ea typeface="Calibri"/>
                <a:cs typeface="Calibri"/>
                <a:sym typeface="Calibri"/>
              </a:rPr>
              <a:t>Whether you want to waive or not waive your right to review the recommendations and supporting documents submitted to a college on your behalf after you enroll in that college.</a:t>
            </a:r>
          </a:p>
          <a:p>
            <a:pPr marL="228600" marR="0" lvl="0" indent="-228600" algn="l" rtl="0">
              <a:lnSpc>
                <a:spcPct val="100000"/>
              </a:lnSpc>
              <a:spcBef>
                <a:spcPts val="0"/>
              </a:spcBef>
              <a:spcAft>
                <a:spcPts val="0"/>
              </a:spcAft>
              <a:buClr>
                <a:schemeClr val="dk1"/>
              </a:buClr>
              <a:buSzPct val="100000"/>
              <a:buFont typeface="Calibri"/>
              <a:buAutoNum type="arabicParenR"/>
            </a:pPr>
            <a:r>
              <a:rPr lang="en-US" sz="1200" b="0" i="0" u="none" strike="noStrike" cap="none" dirty="0">
                <a:solidFill>
                  <a:schemeClr val="dk1"/>
                </a:solidFill>
                <a:latin typeface="Calibri"/>
                <a:ea typeface="Calibri"/>
                <a:cs typeface="Calibri"/>
                <a:sym typeface="Calibri"/>
              </a:rPr>
              <a:t>Check the affirmation box at the bottom and provide your electronic signature.</a:t>
            </a:r>
          </a:p>
          <a:p>
            <a:pPr marL="228600" marR="0" lvl="0" indent="-228600" algn="l" rtl="0">
              <a:lnSpc>
                <a:spcPct val="100000"/>
              </a:lnSpc>
              <a:spcBef>
                <a:spcPts val="0"/>
              </a:spcBef>
              <a:spcAft>
                <a:spcPts val="0"/>
              </a:spcAft>
              <a:buClr>
                <a:schemeClr val="dk1"/>
              </a:buClr>
              <a:buSzPct val="100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After you complete the release authorization you can proceed to invite your counselor, teachers, and other recommenders.</a:t>
            </a:r>
          </a:p>
        </p:txBody>
      </p:sp>
      <p:sp>
        <p:nvSpPr>
          <p:cNvPr id="151" name="Shape 15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0056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Your selection to waive or not waive your right to review all recommendations and supporting documents cannot be changed once you submit your first application within the Common App, or once a recommender submits a form on your behalf.</a:t>
            </a:r>
          </a:p>
        </p:txBody>
      </p:sp>
      <p:sp>
        <p:nvSpPr>
          <p:cNvPr id="163" name="Shape 16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6881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lvl1pPr>
              <a:defRPr>
                <a:solidFill>
                  <a:srgbClr val="373935"/>
                </a:solidFill>
                <a:latin typeface="TeXGyreAdventor" charset="0"/>
                <a:ea typeface="TeXGyreAdventor" charset="0"/>
                <a:cs typeface="TeXGyreAdventor" charset="0"/>
              </a:defRPr>
            </a:lvl1pPr>
          </a:lstStyle>
          <a:p>
            <a:pPr algn="r">
              <a:buSzPct val="25000"/>
            </a:pPr>
            <a:fld id="{00000000-1234-1234-1234-123412341234}" type="slidenum">
              <a:rPr lang="en-US" sz="1200" smtClean="0">
                <a:sym typeface="Calibri"/>
              </a:rPr>
              <a:pPr algn="r">
                <a:buSzPct val="25000"/>
              </a:pPr>
              <a:t>‹#›</a:t>
            </a:fld>
            <a:endParaRPr lang="en-US" sz="1200">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hyperlink" Target="https://www.youtube.com/watch?v=W8jUUC7bvJg" TargetMode="External"/><Relationship Id="rId5" Type="http://schemas.openxmlformats.org/officeDocument/2006/relationships/hyperlink" Target="https://drive.google.com/file/d/0B87dxdHac6jjendESUtxQkRRT1E/view" TargetMode="External"/><Relationship Id="rId6" Type="http://schemas.openxmlformats.org/officeDocument/2006/relationships/hyperlink" Target="https://www.youtube.com/watch?v=9P72TonqJ5k" TargetMode="External"/><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Shape 88"/>
          <p:cNvPicPr preferRelativeResize="0"/>
          <p:nvPr/>
        </p:nvPicPr>
        <p:blipFill rotWithShape="1">
          <a:blip r:embed="rId3">
            <a:alphaModFix amt="35000"/>
          </a:blip>
          <a:srcRect l="49815" r="2751" b="6959"/>
          <a:stretch/>
        </p:blipFill>
        <p:spPr>
          <a:xfrm flipH="1">
            <a:off x="0" y="-19050"/>
            <a:ext cx="12192000" cy="6877050"/>
          </a:xfrm>
          <a:prstGeom prst="rect">
            <a:avLst/>
          </a:prstGeom>
          <a:noFill/>
          <a:ln>
            <a:noFill/>
          </a:ln>
        </p:spPr>
      </p:pic>
      <p:sp>
        <p:nvSpPr>
          <p:cNvPr id="89" name="Shape 89"/>
          <p:cNvSpPr txBox="1">
            <a:spLocks noGrp="1"/>
          </p:cNvSpPr>
          <p:nvPr>
            <p:ph type="ctrTitle"/>
          </p:nvPr>
        </p:nvSpPr>
        <p:spPr>
          <a:xfrm>
            <a:off x="5292435" y="1932178"/>
            <a:ext cx="6456218" cy="2387600"/>
          </a:xfrm>
          <a:prstGeom prst="rect">
            <a:avLst/>
          </a:prstGeom>
          <a:noFill/>
          <a:ln>
            <a:noFill/>
          </a:ln>
        </p:spPr>
        <p:txBody>
          <a:bodyPr lIns="91425" tIns="45700" rIns="91425" bIns="45700" anchor="b" anchorCtr="0">
            <a:noAutofit/>
          </a:bodyPr>
          <a:lstStyle/>
          <a:p>
            <a:pPr marL="0" marR="0" lvl="0" indent="0" algn="r" rtl="0">
              <a:lnSpc>
                <a:spcPct val="90000"/>
              </a:lnSpc>
              <a:spcBef>
                <a:spcPts val="0"/>
              </a:spcBef>
              <a:buClr>
                <a:srgbClr val="96C23D"/>
              </a:buClr>
              <a:buSzPct val="25000"/>
              <a:buFont typeface="Arial"/>
              <a:buNone/>
            </a:pPr>
            <a:r>
              <a:rPr lang="en-US" sz="8500" b="1" i="0" u="none" strike="noStrike" cap="none" dirty="0">
                <a:solidFill>
                  <a:srgbClr val="96C23D"/>
                </a:solidFill>
                <a:latin typeface="TeXGyreAdventor" charset="0"/>
                <a:ea typeface="TeXGyreAdventor" charset="0"/>
                <a:cs typeface="TeXGyreAdventor" charset="0"/>
                <a:sym typeface="Arial"/>
              </a:rPr>
              <a:t>COMMON APP READY</a:t>
            </a:r>
          </a:p>
        </p:txBody>
      </p:sp>
      <p:sp>
        <p:nvSpPr>
          <p:cNvPr id="90" name="Shape 90"/>
          <p:cNvSpPr txBox="1">
            <a:spLocks noGrp="1"/>
          </p:cNvSpPr>
          <p:nvPr>
            <p:ph type="subTitle" idx="1"/>
          </p:nvPr>
        </p:nvSpPr>
        <p:spPr>
          <a:xfrm>
            <a:off x="2400300" y="4685698"/>
            <a:ext cx="9140536" cy="1655761"/>
          </a:xfrm>
          <a:prstGeom prst="rect">
            <a:avLst/>
          </a:prstGeom>
          <a:noFill/>
          <a:ln>
            <a:noFill/>
          </a:ln>
        </p:spPr>
        <p:txBody>
          <a:bodyPr lIns="91425" tIns="45700" rIns="91425" bIns="45700" anchor="t" anchorCtr="0">
            <a:noAutofit/>
          </a:bodyPr>
          <a:lstStyle/>
          <a:p>
            <a:pPr marL="0" marR="0" lvl="0" indent="0" algn="r" rtl="0">
              <a:lnSpc>
                <a:spcPct val="90000"/>
              </a:lnSpc>
              <a:spcBef>
                <a:spcPts val="0"/>
              </a:spcBef>
              <a:buClr>
                <a:schemeClr val="lt1"/>
              </a:buClr>
              <a:buSzPct val="25000"/>
              <a:buFont typeface="Arial"/>
              <a:buNone/>
            </a:pPr>
            <a:r>
              <a:rPr lang="en-US" sz="4500" b="0" i="0" u="none" strike="noStrike" cap="none">
                <a:solidFill>
                  <a:schemeClr val="lt1"/>
                </a:solidFill>
                <a:latin typeface="TeXGyreAdventor" charset="0"/>
                <a:ea typeface="TeXGyreAdventor" charset="0"/>
                <a:cs typeface="TeXGyreAdventor" charset="0"/>
                <a:sym typeface="Arial"/>
              </a:rPr>
              <a:t>The Recommendation Process</a:t>
            </a:r>
          </a:p>
        </p:txBody>
      </p:sp>
      <p:sp>
        <p:nvSpPr>
          <p:cNvPr id="91" name="Shape 91"/>
          <p:cNvSpPr txBox="1"/>
          <p:nvPr/>
        </p:nvSpPr>
        <p:spPr>
          <a:xfrm>
            <a:off x="5567796" y="6485392"/>
            <a:ext cx="6452754" cy="393724"/>
          </a:xfrm>
          <a:prstGeom prst="rect">
            <a:avLst/>
          </a:prstGeom>
          <a:noFill/>
          <a:ln>
            <a:noFill/>
          </a:ln>
        </p:spPr>
        <p:txBody>
          <a:bodyPr lIns="91425" tIns="45700" rIns="91425" bIns="45700" anchor="t" anchorCtr="0">
            <a:noAutofit/>
          </a:bodyPr>
          <a:lstStyle/>
          <a:p>
            <a:pPr marL="0" marR="0" lvl="0" indent="0" algn="r" rtl="0">
              <a:lnSpc>
                <a:spcPct val="90000"/>
              </a:lnSpc>
              <a:spcBef>
                <a:spcPts val="0"/>
              </a:spcBef>
              <a:buClr>
                <a:schemeClr val="lt1"/>
              </a:buClr>
              <a:buSzPct val="25000"/>
              <a:buFont typeface="Arial"/>
              <a:buNone/>
            </a:pPr>
            <a:r>
              <a:rPr lang="en-US" sz="2000" b="0" i="0" u="none" strike="noStrike" cap="none" baseline="30000" dirty="0">
                <a:solidFill>
                  <a:schemeClr val="lt1"/>
                </a:solidFill>
                <a:latin typeface="Arial"/>
                <a:ea typeface="Arial"/>
                <a:cs typeface="Arial"/>
                <a:sym typeface="Arial"/>
              </a:rPr>
              <a:t> © 2016 The Common </a:t>
            </a:r>
            <a:r>
              <a:rPr lang="en-US" sz="2000" b="0" i="0" u="none" strike="noStrike" cap="none" baseline="30000" dirty="0">
                <a:solidFill>
                  <a:schemeClr val="lt1"/>
                </a:solidFill>
                <a:latin typeface="TeXGyreAdventor" charset="0"/>
                <a:ea typeface="TeXGyreAdventor" charset="0"/>
                <a:cs typeface="TeXGyreAdventor" charset="0"/>
                <a:sym typeface="Arial"/>
              </a:rPr>
              <a:t>Application</a:t>
            </a:r>
            <a:r>
              <a:rPr lang="en-US" sz="2000" b="0" i="0" u="none" strike="noStrike" cap="none" baseline="30000" dirty="0">
                <a:solidFill>
                  <a:schemeClr val="lt1"/>
                </a:solidFill>
                <a:latin typeface="Arial"/>
                <a:ea typeface="Arial"/>
                <a:cs typeface="Arial"/>
                <a:sym typeface="Arial"/>
              </a:rPr>
              <a:t>  •  </a:t>
            </a:r>
            <a:r>
              <a:rPr lang="en-US" sz="2000" b="0" i="0" u="none" strike="noStrike" cap="none" baseline="30000" dirty="0" err="1">
                <a:solidFill>
                  <a:schemeClr val="lt1"/>
                </a:solidFill>
                <a:latin typeface="Arial"/>
                <a:ea typeface="Arial"/>
                <a:cs typeface="Arial"/>
                <a:sym typeface="Arial"/>
              </a:rPr>
              <a:t>commonapp.org</a:t>
            </a:r>
            <a:endParaRPr lang="en-US" sz="2000" b="0" i="0" u="none" strike="noStrike" cap="none" baseline="30000" dirty="0">
              <a:solidFill>
                <a:schemeClr val="lt1"/>
              </a:solidFill>
              <a:latin typeface="Arial"/>
              <a:ea typeface="Arial"/>
              <a:cs typeface="Arial"/>
              <a:sym typeface="Arial"/>
            </a:endParaRPr>
          </a:p>
        </p:txBody>
      </p:sp>
      <p:cxnSp>
        <p:nvCxnSpPr>
          <p:cNvPr id="92" name="Shape 92"/>
          <p:cNvCxnSpPr/>
          <p:nvPr/>
        </p:nvCxnSpPr>
        <p:spPr>
          <a:xfrm>
            <a:off x="4419600" y="4319778"/>
            <a:ext cx="7329053" cy="0"/>
          </a:xfrm>
          <a:prstGeom prst="straightConnector1">
            <a:avLst/>
          </a:prstGeom>
          <a:noFill/>
          <a:ln w="76200" cap="flat" cmpd="sng">
            <a:solidFill>
              <a:srgbClr val="F16261"/>
            </a:solidFill>
            <a:prstDash val="solid"/>
            <a:miter/>
            <a:headEnd type="none" w="med" len="med"/>
            <a:tailEnd type="none" w="med" len="med"/>
          </a:ln>
        </p:spPr>
      </p:cxnSp>
      <p:pic>
        <p:nvPicPr>
          <p:cNvPr id="93" name="Shape 93"/>
          <p:cNvPicPr preferRelativeResize="0"/>
          <p:nvPr/>
        </p:nvPicPr>
        <p:blipFill rotWithShape="1">
          <a:blip r:embed="rId4">
            <a:alphaModFix/>
          </a:blip>
          <a:srcRect/>
          <a:stretch/>
        </p:blipFill>
        <p:spPr>
          <a:xfrm>
            <a:off x="380998" y="457200"/>
            <a:ext cx="4383944" cy="100584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p:nvPr/>
        </p:nvSpPr>
        <p:spPr>
          <a:xfrm>
            <a:off x="6471137" y="1993701"/>
            <a:ext cx="5720862" cy="2803966"/>
          </a:xfrm>
          <a:prstGeom prst="rect">
            <a:avLst/>
          </a:prstGeom>
          <a:solidFill>
            <a:srgbClr val="F1626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77" name="Shape 177"/>
          <p:cNvSpPr txBox="1">
            <a:spLocks noGrp="1"/>
          </p:cNvSpPr>
          <p:nvPr>
            <p:ph type="title"/>
          </p:nvPr>
        </p:nvSpPr>
        <p:spPr>
          <a:xfrm>
            <a:off x="659027" y="1993702"/>
            <a:ext cx="6157409" cy="2803966"/>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73935"/>
              </a:buClr>
              <a:buSzPct val="25000"/>
              <a:buFont typeface="Arial"/>
              <a:buNone/>
            </a:pPr>
            <a:r>
              <a:rPr lang="en-US" sz="5000" b="0" i="0" u="none" strike="noStrike" cap="none" dirty="0" smtClean="0">
                <a:solidFill>
                  <a:srgbClr val="373935"/>
                </a:solidFill>
                <a:latin typeface="TeXGyreAdventor" charset="0"/>
                <a:ea typeface="TeXGyreAdventor" charset="0"/>
                <a:cs typeface="TeXGyreAdventor" charset="0"/>
                <a:sym typeface="Arial"/>
              </a:rPr>
              <a:t>INVITE &amp; ASSIGN</a:t>
            </a:r>
            <a:br>
              <a:rPr lang="en-US" sz="5000" b="0" i="0" u="none" strike="noStrike" cap="none" dirty="0" smtClean="0">
                <a:solidFill>
                  <a:srgbClr val="373935"/>
                </a:solidFill>
                <a:latin typeface="TeXGyreAdventor" charset="0"/>
                <a:ea typeface="TeXGyreAdventor" charset="0"/>
                <a:cs typeface="TeXGyreAdventor" charset="0"/>
                <a:sym typeface="Arial"/>
              </a:rPr>
            </a:br>
            <a:r>
              <a:rPr lang="en-US" sz="5000" b="1" i="0" u="none" strike="noStrike" cap="none" dirty="0" smtClean="0">
                <a:solidFill>
                  <a:srgbClr val="F16261"/>
                </a:solidFill>
                <a:latin typeface="TeXGyreAdventor" charset="0"/>
                <a:ea typeface="TeXGyreAdventor" charset="0"/>
                <a:cs typeface="TeXGyreAdventor" charset="0"/>
                <a:sym typeface="Arial"/>
              </a:rPr>
              <a:t>RECOMMENDERS</a:t>
            </a:r>
            <a:endParaRPr lang="en-US" sz="5000" b="1" i="0" u="none" strike="noStrike" cap="none" dirty="0">
              <a:solidFill>
                <a:srgbClr val="F16261"/>
              </a:solidFill>
              <a:latin typeface="TeXGyreAdventor" charset="0"/>
              <a:ea typeface="TeXGyreAdventor" charset="0"/>
              <a:cs typeface="TeXGyreAdventor" charset="0"/>
              <a:sym typeface="Arial"/>
            </a:endParaRPr>
          </a:p>
        </p:txBody>
      </p:sp>
      <p:sp>
        <p:nvSpPr>
          <p:cNvPr id="178" name="Shape 178"/>
          <p:cNvSpPr txBox="1">
            <a:spLocks noGrp="1"/>
          </p:cNvSpPr>
          <p:nvPr>
            <p:ph type="body" idx="1"/>
          </p:nvPr>
        </p:nvSpPr>
        <p:spPr>
          <a:xfrm>
            <a:off x="6828874" y="2640483"/>
            <a:ext cx="5005387" cy="151040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Clr>
                <a:schemeClr val="lt1"/>
              </a:buClr>
              <a:buSzPct val="25000"/>
              <a:buFont typeface="Arial"/>
              <a:buNone/>
            </a:pPr>
            <a:r>
              <a:rPr lang="en-US" sz="2400" b="0" i="0" u="none" strike="noStrike" cap="none">
                <a:solidFill>
                  <a:schemeClr val="lt1"/>
                </a:solidFill>
                <a:latin typeface="TeXGyreAdventor" charset="0"/>
                <a:ea typeface="TeXGyreAdventor" charset="0"/>
                <a:cs typeface="TeXGyreAdventor" charset="0"/>
                <a:sym typeface="Arial"/>
              </a:rPr>
              <a:t>Recommenders are the people who will submit forms and information to colleges on your behalf.</a:t>
            </a:r>
          </a:p>
        </p:txBody>
      </p:sp>
      <p:sp>
        <p:nvSpPr>
          <p:cNvPr id="179" name="Shape 179"/>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373935"/>
              </a:buClr>
              <a:buSzPct val="25000"/>
              <a:buFont typeface="Arial"/>
              <a:buNone/>
            </a:pPr>
            <a:r>
              <a:rPr lang="en-US" sz="2000" b="0" i="0" u="none" strike="noStrike" cap="none" baseline="30000">
                <a:solidFill>
                  <a:srgbClr val="373935"/>
                </a:solidFill>
                <a:latin typeface="TeXGyreAdventor" charset="0"/>
                <a:ea typeface="TeXGyreAdventor" charset="0"/>
                <a:cs typeface="TeXGyreAdventor" charset="0"/>
                <a:sym typeface="Arial"/>
              </a:rPr>
              <a:t>© 2016 The Common Application</a:t>
            </a:r>
          </a:p>
        </p:txBody>
      </p:sp>
      <p:sp>
        <p:nvSpPr>
          <p:cNvPr id="180" name="Shape 18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10</a:t>
            </a:fld>
            <a:endParaRPr lang="en-US" sz="12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6C23D"/>
        </a:solidFill>
        <a:effectLst/>
      </p:bgPr>
    </p:bg>
    <p:spTree>
      <p:nvGrpSpPr>
        <p:cNvPr id="1" name=""/>
        <p:cNvGrpSpPr/>
        <p:nvPr/>
      </p:nvGrpSpPr>
      <p:grpSpPr>
        <a:xfrm>
          <a:off x="0" y="0"/>
          <a:ext cx="0" cy="0"/>
          <a:chOff x="0" y="0"/>
          <a:chExt cx="0" cy="0"/>
        </a:xfrm>
      </p:grpSpPr>
      <p:sp>
        <p:nvSpPr>
          <p:cNvPr id="13" name="Rectangle 12"/>
          <p:cNvSpPr/>
          <p:nvPr/>
        </p:nvSpPr>
        <p:spPr>
          <a:xfrm>
            <a:off x="0" y="1728061"/>
            <a:ext cx="12192000" cy="51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11</a:t>
            </a:fld>
            <a:endParaRPr lang="en-US" sz="1200" b="0" i="0" u="none" strike="noStrike" cap="none">
              <a:solidFill>
                <a:srgbClr val="888888"/>
              </a:solidFill>
              <a:latin typeface="Calibri"/>
              <a:ea typeface="Calibri"/>
              <a:cs typeface="Calibri"/>
              <a:sym typeface="Calibri"/>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5198"/>
          <a:stretch/>
        </p:blipFill>
        <p:spPr>
          <a:xfrm>
            <a:off x="1410789" y="1728061"/>
            <a:ext cx="4637784" cy="5129939"/>
          </a:xfrm>
          <a:prstGeom prst="rect">
            <a:avLst/>
          </a:prstGeom>
        </p:spPr>
      </p:pic>
      <p:sp>
        <p:nvSpPr>
          <p:cNvPr id="3" name="Text Placeholder 2"/>
          <p:cNvSpPr>
            <a:spLocks noGrp="1"/>
          </p:cNvSpPr>
          <p:nvPr>
            <p:ph type="body" idx="1"/>
          </p:nvPr>
        </p:nvSpPr>
        <p:spPr>
          <a:xfrm>
            <a:off x="1270862" y="356461"/>
            <a:ext cx="9252488" cy="743919"/>
          </a:xfrm>
        </p:spPr>
        <p:txBody>
          <a:bodyPr/>
          <a:lstStyle/>
          <a:p>
            <a:pPr marL="177800" indent="0" algn="ctr">
              <a:buNone/>
            </a:pPr>
            <a:r>
              <a:rPr lang="en-US" sz="4000" baseline="30000" dirty="0">
                <a:solidFill>
                  <a:schemeClr val="bg1"/>
                </a:solidFill>
                <a:latin typeface="TeXGyreAdventor" charset="0"/>
                <a:ea typeface="TeXGyreAdventor" charset="0"/>
                <a:cs typeface="TeXGyreAdventor" charset="0"/>
              </a:rPr>
              <a:t>There are two commonly used systems to submit recommendations and school forms: </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b="25198"/>
          <a:stretch/>
        </p:blipFill>
        <p:spPr>
          <a:xfrm>
            <a:off x="6340836" y="1728061"/>
            <a:ext cx="4539528" cy="5129939"/>
          </a:xfrm>
          <a:prstGeom prst="rect">
            <a:avLst/>
          </a:prstGeom>
        </p:spPr>
      </p:pic>
      <p:sp>
        <p:nvSpPr>
          <p:cNvPr id="10" name="Rectangle 9"/>
          <p:cNvSpPr/>
          <p:nvPr/>
        </p:nvSpPr>
        <p:spPr>
          <a:xfrm>
            <a:off x="2017513" y="1364844"/>
            <a:ext cx="2275414" cy="502702"/>
          </a:xfrm>
          <a:prstGeom prst="rect">
            <a:avLst/>
          </a:prstGeom>
        </p:spPr>
        <p:txBody>
          <a:bodyPr wrap="none">
            <a:spAutoFit/>
          </a:bodyPr>
          <a:lstStyle/>
          <a:p>
            <a:pPr marL="177800"/>
            <a:r>
              <a:rPr lang="en-US" sz="4000" baseline="30000" dirty="0" smtClean="0">
                <a:solidFill>
                  <a:schemeClr val="bg1"/>
                </a:solidFill>
                <a:latin typeface="TeXGyreAdventor" charset="0"/>
                <a:ea typeface="TeXGyreAdventor" charset="0"/>
                <a:cs typeface="TeXGyreAdventor" charset="0"/>
              </a:rPr>
              <a:t>Common App</a:t>
            </a:r>
            <a:endParaRPr lang="en-US" sz="4000" baseline="30000" dirty="0">
              <a:solidFill>
                <a:schemeClr val="bg1"/>
              </a:solidFill>
              <a:latin typeface="TeXGyreAdventor" charset="0"/>
              <a:ea typeface="TeXGyreAdventor" charset="0"/>
              <a:cs typeface="TeXGyreAdventor" charset="0"/>
            </a:endParaRPr>
          </a:p>
        </p:txBody>
      </p:sp>
      <p:sp>
        <p:nvSpPr>
          <p:cNvPr id="12" name="Rectangle 11"/>
          <p:cNvSpPr/>
          <p:nvPr/>
        </p:nvSpPr>
        <p:spPr>
          <a:xfrm>
            <a:off x="7612573" y="1364844"/>
            <a:ext cx="2674662" cy="502702"/>
          </a:xfrm>
          <a:prstGeom prst="rect">
            <a:avLst/>
          </a:prstGeom>
        </p:spPr>
        <p:txBody>
          <a:bodyPr wrap="none">
            <a:spAutoFit/>
          </a:bodyPr>
          <a:lstStyle/>
          <a:p>
            <a:pPr marL="177800"/>
            <a:r>
              <a:rPr lang="en-US" sz="4000" baseline="30000" dirty="0" err="1" smtClean="0">
                <a:solidFill>
                  <a:schemeClr val="bg1"/>
                </a:solidFill>
                <a:latin typeface="TeXGyreAdventor" charset="0"/>
                <a:ea typeface="TeXGyreAdventor" charset="0"/>
                <a:cs typeface="TeXGyreAdventor" charset="0"/>
              </a:rPr>
              <a:t>Naviance</a:t>
            </a:r>
            <a:r>
              <a:rPr lang="en-US" sz="4000" baseline="30000" dirty="0" smtClean="0">
                <a:solidFill>
                  <a:schemeClr val="bg1"/>
                </a:solidFill>
                <a:latin typeface="TeXGyreAdventor" charset="0"/>
                <a:ea typeface="TeXGyreAdventor" charset="0"/>
                <a:cs typeface="TeXGyreAdventor" charset="0"/>
              </a:rPr>
              <a:t> </a:t>
            </a:r>
            <a:r>
              <a:rPr lang="en-US" sz="4000" baseline="30000" dirty="0" err="1" smtClean="0">
                <a:solidFill>
                  <a:schemeClr val="bg1"/>
                </a:solidFill>
                <a:latin typeface="TeXGyreAdventor" charset="0"/>
                <a:ea typeface="TeXGyreAdventor" charset="0"/>
                <a:cs typeface="TeXGyreAdventor" charset="0"/>
              </a:rPr>
              <a:t>eDocs</a:t>
            </a:r>
            <a:endParaRPr lang="en-US" sz="4000" baseline="30000" dirty="0">
              <a:solidFill>
                <a:schemeClr val="bg1"/>
              </a:solidFill>
              <a:latin typeface="TeXGyreAdventor" charset="0"/>
              <a:ea typeface="TeXGyreAdventor" charset="0"/>
              <a:cs typeface="TeXGyreAdventor" charset="0"/>
            </a:endParaRPr>
          </a:p>
        </p:txBody>
      </p:sp>
    </p:spTree>
    <p:extLst>
      <p:ext uri="{BB962C8B-B14F-4D97-AF65-F5344CB8AC3E}">
        <p14:creationId xmlns:p14="http://schemas.microsoft.com/office/powerpoint/2010/main" val="155438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6C23D"/>
        </a:solidFill>
        <a:effectLst/>
      </p:bgPr>
    </p:bg>
    <p:spTree>
      <p:nvGrpSpPr>
        <p:cNvPr id="1" name="Shape 185"/>
        <p:cNvGrpSpPr/>
        <p:nvPr/>
      </p:nvGrpSpPr>
      <p:grpSpPr>
        <a:xfrm>
          <a:off x="0" y="0"/>
          <a:ext cx="0" cy="0"/>
          <a:chOff x="0" y="0"/>
          <a:chExt cx="0" cy="0"/>
        </a:xfrm>
      </p:grpSpPr>
      <p:pic>
        <p:nvPicPr>
          <p:cNvPr id="186" name="Shape 186"/>
          <p:cNvPicPr preferRelativeResize="0"/>
          <p:nvPr/>
        </p:nvPicPr>
        <p:blipFill rotWithShape="1">
          <a:blip r:embed="rId3">
            <a:alphaModFix/>
          </a:blip>
          <a:srcRect/>
          <a:stretch/>
        </p:blipFill>
        <p:spPr>
          <a:xfrm>
            <a:off x="6763264" y="0"/>
            <a:ext cx="5428734" cy="6858000"/>
          </a:xfrm>
          <a:prstGeom prst="rect">
            <a:avLst/>
          </a:prstGeom>
          <a:noFill/>
          <a:ln>
            <a:noFill/>
          </a:ln>
        </p:spPr>
      </p:pic>
      <p:sp>
        <p:nvSpPr>
          <p:cNvPr id="187" name="Shape 187"/>
          <p:cNvSpPr txBox="1">
            <a:spLocks noGrp="1"/>
          </p:cNvSpPr>
          <p:nvPr>
            <p:ph type="title"/>
          </p:nvPr>
        </p:nvSpPr>
        <p:spPr>
          <a:xfrm>
            <a:off x="705810" y="624487"/>
            <a:ext cx="5345934" cy="356603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3200" b="0" i="0" u="none" strike="noStrike" cap="none" dirty="0">
                <a:solidFill>
                  <a:schemeClr val="lt1"/>
                </a:solidFill>
                <a:latin typeface="TeXGyreAdventor" charset="0"/>
                <a:ea typeface="TeXGyreAdventor" charset="0"/>
                <a:cs typeface="TeXGyreAdventor" charset="0"/>
                <a:sym typeface="Arial"/>
              </a:rPr>
              <a:t>Once you’ve completed your FERPA release authorization, you can start inviting and assigning recommenders using the “Invite and Manage Recommenders</a:t>
            </a:r>
            <a:r>
              <a:rPr lang="en-US" sz="3200" b="0" i="0" u="none" strike="noStrike" cap="none" dirty="0" smtClean="0">
                <a:solidFill>
                  <a:schemeClr val="lt1"/>
                </a:solidFill>
                <a:latin typeface="TeXGyreAdventor" charset="0"/>
                <a:ea typeface="TeXGyreAdventor" charset="0"/>
                <a:cs typeface="TeXGyreAdventor" charset="0"/>
                <a:sym typeface="Arial"/>
              </a:rPr>
              <a:t>” link.</a:t>
            </a:r>
            <a:endParaRPr lang="en-US" sz="3200" b="0" i="0" u="none" strike="noStrike" cap="none" dirty="0">
              <a:solidFill>
                <a:schemeClr val="lt1"/>
              </a:solidFill>
              <a:latin typeface="TeXGyreAdventor" charset="0"/>
              <a:ea typeface="TeXGyreAdventor" charset="0"/>
              <a:cs typeface="TeXGyreAdventor" charset="0"/>
              <a:sym typeface="Arial"/>
            </a:endParaRPr>
          </a:p>
        </p:txBody>
      </p:sp>
      <p:sp>
        <p:nvSpPr>
          <p:cNvPr id="188" name="Shape 188"/>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lt1"/>
                </a:solidFill>
                <a:latin typeface="TeXGyreAdventor" charset="0"/>
                <a:ea typeface="TeXGyreAdventor" charset="0"/>
                <a:cs typeface="TeXGyreAdventor" charset="0"/>
                <a:sym typeface="Arial"/>
              </a:rPr>
              <a:t>© 2016 The Common Application</a:t>
            </a:r>
          </a:p>
        </p:txBody>
      </p:sp>
      <p:sp>
        <p:nvSpPr>
          <p:cNvPr id="189" name="Shape 18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12</a:t>
            </a:fld>
            <a:endParaRPr lang="en-US" sz="1200" b="0" i="0" u="none" strike="noStrike" cap="none">
              <a:solidFill>
                <a:srgbClr val="888888"/>
              </a:solidFill>
              <a:latin typeface="Calibri"/>
              <a:ea typeface="Calibri"/>
              <a:cs typeface="Calibri"/>
              <a:sym typeface="Calibri"/>
            </a:endParaRPr>
          </a:p>
        </p:txBody>
      </p:sp>
      <p:pic>
        <p:nvPicPr>
          <p:cNvPr id="190" name="Shape 190"/>
          <p:cNvPicPr preferRelativeResize="0"/>
          <p:nvPr/>
        </p:nvPicPr>
        <p:blipFill rotWithShape="1">
          <a:blip r:embed="rId4">
            <a:alphaModFix/>
          </a:blip>
          <a:srcRect/>
          <a:stretch/>
        </p:blipFill>
        <p:spPr>
          <a:xfrm rot="10800000">
            <a:off x="9683350" y="2166695"/>
            <a:ext cx="1670449" cy="481625"/>
          </a:xfrm>
          <a:prstGeom prst="rect">
            <a:avLst/>
          </a:prstGeom>
          <a:noFill/>
          <a:ln>
            <a:noFill/>
          </a:ln>
        </p:spPr>
      </p:pic>
      <p:sp>
        <p:nvSpPr>
          <p:cNvPr id="7" name="Shape 208"/>
          <p:cNvSpPr/>
          <p:nvPr/>
        </p:nvSpPr>
        <p:spPr>
          <a:xfrm>
            <a:off x="0" y="4646148"/>
            <a:ext cx="4721902" cy="990673"/>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8" name="Shape 209"/>
          <p:cNvSpPr txBox="1"/>
          <p:nvPr/>
        </p:nvSpPr>
        <p:spPr>
          <a:xfrm>
            <a:off x="459414" y="4779256"/>
            <a:ext cx="4050802" cy="724455"/>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rgbClr val="F16261"/>
              </a:buClr>
              <a:buSzPct val="25000"/>
              <a:buFont typeface="Arial"/>
              <a:buNone/>
            </a:pPr>
            <a:r>
              <a:rPr lang="en-US" sz="1800" b="1" i="0" u="none" strike="noStrike" cap="none" dirty="0">
                <a:solidFill>
                  <a:srgbClr val="96C23D"/>
                </a:solidFill>
                <a:latin typeface="TeXGyreAdventor" charset="0"/>
                <a:ea typeface="TeXGyreAdventor" charset="0"/>
                <a:cs typeface="TeXGyreAdventor" charset="0"/>
                <a:sym typeface="Arial"/>
              </a:rPr>
              <a:t>Pro tip: </a:t>
            </a:r>
            <a:r>
              <a:rPr lang="en-US" sz="1800" b="0" i="0" u="none" strike="noStrike" cap="none" dirty="0" smtClean="0">
                <a:solidFill>
                  <a:srgbClr val="96C23D"/>
                </a:solidFill>
                <a:latin typeface="TeXGyreAdventor" charset="0"/>
                <a:ea typeface="TeXGyreAdventor" charset="0"/>
                <a:cs typeface="TeXGyreAdventor" charset="0"/>
                <a:sym typeface="Arial"/>
              </a:rPr>
              <a:t>It’s a good idea to speak to your teachers in person before sending them an invitation.</a:t>
            </a:r>
            <a:endParaRPr lang="en-US" sz="1800" b="0" i="0" u="none" strike="noStrike" cap="none" dirty="0">
              <a:solidFill>
                <a:srgbClr val="96C23D"/>
              </a:solidFill>
              <a:latin typeface="TeXGyreAdventor" charset="0"/>
              <a:ea typeface="TeXGyreAdventor" charset="0"/>
              <a:cs typeface="TeXGyreAdventor" charset="0"/>
              <a:sym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626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bg1"/>
                </a:solidFill>
                <a:latin typeface="Calibri"/>
                <a:ea typeface="Calibri"/>
                <a:cs typeface="Calibri"/>
                <a:sym typeface="Calibri"/>
              </a:rPr>
              <a:t>13</a:t>
            </a:fld>
            <a:endParaRPr lang="en-US" sz="1200" b="0" i="0" u="none" strike="noStrike" cap="none">
              <a:solidFill>
                <a:schemeClr val="bg1"/>
              </a:solidFill>
              <a:latin typeface="Calibri"/>
              <a:ea typeface="Calibri"/>
              <a:cs typeface="Calibri"/>
              <a:sym typeface="Calibri"/>
            </a:endParaRPr>
          </a:p>
        </p:txBody>
      </p:sp>
      <p:sp>
        <p:nvSpPr>
          <p:cNvPr id="5" name="Shape 188"/>
          <p:cNvSpPr txBox="1"/>
          <p:nvPr/>
        </p:nvSpPr>
        <p:spPr>
          <a:xfrm>
            <a:off x="304800" y="66722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lt1"/>
                </a:solidFill>
                <a:latin typeface="TeXGyreAdventor" charset="0"/>
                <a:ea typeface="TeXGyreAdventor" charset="0"/>
                <a:cs typeface="TeXGyreAdventor" charset="0"/>
                <a:sym typeface="Arial"/>
              </a:rPr>
              <a:t>© 2016 The Common Application</a:t>
            </a:r>
          </a:p>
        </p:txBody>
      </p:sp>
      <p:sp>
        <p:nvSpPr>
          <p:cNvPr id="8" name="Shape 206"/>
          <p:cNvSpPr txBox="1">
            <a:spLocks noGrp="1"/>
          </p:cNvSpPr>
          <p:nvPr>
            <p:ph type="title"/>
          </p:nvPr>
        </p:nvSpPr>
        <p:spPr>
          <a:xfrm>
            <a:off x="585273" y="1929310"/>
            <a:ext cx="5891807" cy="1325562"/>
          </a:xfrm>
          <a:prstGeom prst="rect">
            <a:avLst/>
          </a:prstGeom>
          <a:noFill/>
          <a:ln>
            <a:noFill/>
          </a:ln>
        </p:spPr>
        <p:txBody>
          <a:bodyPr lIns="91425" tIns="45700" rIns="91425" bIns="45700" anchor="ctr" anchorCtr="0">
            <a:noAutofit/>
          </a:bodyPr>
          <a:lstStyle/>
          <a:p>
            <a:pPr marL="0" marR="0" lvl="0" indent="0" rtl="0">
              <a:lnSpc>
                <a:spcPct val="90000"/>
              </a:lnSpc>
              <a:spcBef>
                <a:spcPts val="0"/>
              </a:spcBef>
              <a:buClr>
                <a:schemeClr val="lt1"/>
              </a:buClr>
              <a:buSzPct val="25000"/>
              <a:buFont typeface="Arial"/>
              <a:buNone/>
            </a:pPr>
            <a:r>
              <a:rPr lang="en-US" sz="4400" b="0" i="0" u="none" strike="noStrike" cap="none" smtClean="0">
                <a:solidFill>
                  <a:schemeClr val="bg1"/>
                </a:solidFill>
                <a:latin typeface="TeXGyreAdventor" charset="0"/>
                <a:ea typeface="TeXGyreAdventor" charset="0"/>
                <a:cs typeface="TeXGyreAdventor" charset="0"/>
                <a:sym typeface="Arial"/>
              </a:rPr>
              <a:t>RECOMMENDER</a:t>
            </a:r>
            <a:br>
              <a:rPr lang="en-US" sz="4400" b="0" i="0" u="none" strike="noStrike" cap="none" smtClean="0">
                <a:solidFill>
                  <a:schemeClr val="bg1"/>
                </a:solidFill>
                <a:latin typeface="TeXGyreAdventor" charset="0"/>
                <a:ea typeface="TeXGyreAdventor" charset="0"/>
                <a:cs typeface="TeXGyreAdventor" charset="0"/>
                <a:sym typeface="Arial"/>
              </a:rPr>
            </a:br>
            <a:r>
              <a:rPr lang="en-US" smtClean="0">
                <a:solidFill>
                  <a:schemeClr val="bg1"/>
                </a:solidFill>
                <a:latin typeface="TeXGyreAdventor" charset="0"/>
                <a:ea typeface="TeXGyreAdventor" charset="0"/>
                <a:cs typeface="TeXGyreAdventor" charset="0"/>
                <a:sym typeface="Arial"/>
              </a:rPr>
              <a:t>TYPES</a:t>
            </a:r>
            <a:endParaRPr lang="en-US" sz="4400" b="0" i="0" u="none" strike="noStrike" cap="none" dirty="0">
              <a:solidFill>
                <a:schemeClr val="bg1"/>
              </a:solidFill>
              <a:latin typeface="TeXGyreAdventor" charset="0"/>
              <a:ea typeface="TeXGyreAdventor" charset="0"/>
              <a:cs typeface="TeXGyreAdventor" charset="0"/>
              <a:sym typeface="Arial"/>
            </a:endParaRPr>
          </a:p>
        </p:txBody>
      </p:sp>
      <p:sp>
        <p:nvSpPr>
          <p:cNvPr id="9" name="Shape 207"/>
          <p:cNvSpPr txBox="1">
            <a:spLocks noGrp="1"/>
          </p:cNvSpPr>
          <p:nvPr>
            <p:ph type="body" idx="1"/>
          </p:nvPr>
        </p:nvSpPr>
        <p:spPr>
          <a:xfrm>
            <a:off x="585273" y="3735092"/>
            <a:ext cx="4813092" cy="168931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000" smtClean="0">
                <a:solidFill>
                  <a:schemeClr val="lt1"/>
                </a:solidFill>
                <a:latin typeface="TeXGyreAdventor" charset="0"/>
                <a:ea typeface="TeXGyreAdventor" charset="0"/>
                <a:cs typeface="TeXGyreAdventor" charset="0"/>
                <a:sym typeface="Arial"/>
              </a:rPr>
              <a:t>There are three types of recommenders you can invite:</a:t>
            </a:r>
            <a:endParaRPr lang="en-US" sz="2000" b="0" i="0" u="none" strike="noStrike" cap="none" dirty="0">
              <a:solidFill>
                <a:schemeClr val="lt1"/>
              </a:solidFill>
              <a:latin typeface="TeXGyreAdventor" charset="0"/>
              <a:ea typeface="TeXGyreAdventor" charset="0"/>
              <a:cs typeface="TeXGyreAdventor" charset="0"/>
              <a:sym typeface="Arial"/>
            </a:endParaRPr>
          </a:p>
        </p:txBody>
      </p:sp>
      <p:sp>
        <p:nvSpPr>
          <p:cNvPr id="10" name="Rectangle 9"/>
          <p:cNvSpPr/>
          <p:nvPr/>
        </p:nvSpPr>
        <p:spPr>
          <a:xfrm>
            <a:off x="6090834" y="0"/>
            <a:ext cx="61011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757554" y="1659571"/>
            <a:ext cx="4943666" cy="3477875"/>
          </a:xfrm>
          <a:prstGeom prst="rect">
            <a:avLst/>
          </a:prstGeom>
          <a:noFill/>
        </p:spPr>
        <p:txBody>
          <a:bodyPr wrap="square" rtlCol="0">
            <a:spAutoFit/>
          </a:bodyPr>
          <a:lstStyle/>
          <a:p>
            <a:r>
              <a:rPr lang="en-US" sz="2400" b="1" dirty="0" smtClean="0">
                <a:solidFill>
                  <a:srgbClr val="F16261"/>
                </a:solidFill>
                <a:latin typeface="TeXGyreAdventor" charset="0"/>
                <a:ea typeface="TeXGyreAdventor" charset="0"/>
                <a:cs typeface="TeXGyreAdventor" charset="0"/>
              </a:rPr>
              <a:t>1. Counselor</a:t>
            </a:r>
          </a:p>
          <a:p>
            <a:endParaRPr lang="en-US" sz="2400" b="1" dirty="0">
              <a:solidFill>
                <a:srgbClr val="F16261"/>
              </a:solidFill>
              <a:latin typeface="TeXGyreAdventor" charset="0"/>
              <a:ea typeface="TeXGyreAdventor" charset="0"/>
              <a:cs typeface="TeXGyreAdventor" charset="0"/>
            </a:endParaRPr>
          </a:p>
          <a:p>
            <a:r>
              <a:rPr lang="en-US" sz="2400" b="1" dirty="0" smtClean="0">
                <a:solidFill>
                  <a:srgbClr val="F16261"/>
                </a:solidFill>
                <a:latin typeface="TeXGyreAdventor" charset="0"/>
                <a:ea typeface="TeXGyreAdventor" charset="0"/>
                <a:cs typeface="TeXGyreAdventor" charset="0"/>
              </a:rPr>
              <a:t>2. Teacher</a:t>
            </a:r>
          </a:p>
          <a:p>
            <a:r>
              <a:rPr lang="en-US" sz="2000" dirty="0" smtClean="0">
                <a:solidFill>
                  <a:srgbClr val="F16261"/>
                </a:solidFill>
                <a:latin typeface="TeXGyreAdventor" charset="0"/>
                <a:ea typeface="TeXGyreAdventor" charset="0"/>
                <a:cs typeface="TeXGyreAdventor" charset="0"/>
              </a:rPr>
              <a:t>Math, English, Science, Foreign Language, Social Studies, Other</a:t>
            </a:r>
            <a:endParaRPr lang="en-US" sz="2000" dirty="0">
              <a:solidFill>
                <a:srgbClr val="F16261"/>
              </a:solidFill>
              <a:latin typeface="TeXGyreAdventor" charset="0"/>
              <a:ea typeface="TeXGyreAdventor" charset="0"/>
              <a:cs typeface="TeXGyreAdventor" charset="0"/>
            </a:endParaRPr>
          </a:p>
          <a:p>
            <a:endParaRPr lang="en-US" sz="2400" dirty="0">
              <a:solidFill>
                <a:srgbClr val="F16261"/>
              </a:solidFill>
              <a:latin typeface="TeXGyreAdventor" charset="0"/>
              <a:ea typeface="TeXGyreAdventor" charset="0"/>
              <a:cs typeface="TeXGyreAdventor" charset="0"/>
            </a:endParaRPr>
          </a:p>
          <a:p>
            <a:r>
              <a:rPr lang="en-US" sz="2400" b="1" dirty="0" smtClean="0">
                <a:solidFill>
                  <a:srgbClr val="F16261"/>
                </a:solidFill>
                <a:latin typeface="TeXGyreAdventor" charset="0"/>
                <a:ea typeface="TeXGyreAdventor" charset="0"/>
                <a:cs typeface="TeXGyreAdventor" charset="0"/>
              </a:rPr>
              <a:t>3. Other Recommender </a:t>
            </a:r>
          </a:p>
          <a:p>
            <a:r>
              <a:rPr lang="en-US" sz="2000" dirty="0" smtClean="0">
                <a:solidFill>
                  <a:srgbClr val="F16261"/>
                </a:solidFill>
                <a:latin typeface="TeXGyreAdventor" charset="0"/>
                <a:ea typeface="TeXGyreAdventor" charset="0"/>
                <a:cs typeface="TeXGyreAdventor" charset="0"/>
              </a:rPr>
              <a:t>Arts Teacher, Clergy, Coach, College Access Counselor, Employer, Family Member, Peer, Other</a:t>
            </a:r>
            <a:endParaRPr lang="en-US" sz="2000" dirty="0">
              <a:solidFill>
                <a:srgbClr val="F16261"/>
              </a:solidFill>
              <a:latin typeface="TeXGyreAdventor" charset="0"/>
              <a:ea typeface="TeXGyreAdventor" charset="0"/>
              <a:cs typeface="TeXGyreAdventor" charset="0"/>
            </a:endParaRPr>
          </a:p>
        </p:txBody>
      </p:sp>
    </p:spTree>
    <p:extLst>
      <p:ext uri="{BB962C8B-B14F-4D97-AF65-F5344CB8AC3E}">
        <p14:creationId xmlns:p14="http://schemas.microsoft.com/office/powerpoint/2010/main" val="1272758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6C23D"/>
        </a:solidFill>
        <a:effectLst/>
      </p:bgPr>
    </p:bg>
    <p:spTree>
      <p:nvGrpSpPr>
        <p:cNvPr id="1" name="Shape 195"/>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6661"/>
          <a:stretch/>
        </p:blipFill>
        <p:spPr>
          <a:xfrm>
            <a:off x="-1" y="-7439"/>
            <a:ext cx="12192001" cy="5313957"/>
          </a:xfrm>
          <a:prstGeom prst="rect">
            <a:avLst/>
          </a:prstGeom>
        </p:spPr>
      </p:pic>
      <p:sp>
        <p:nvSpPr>
          <p:cNvPr id="196" name="Shape 196"/>
          <p:cNvSpPr txBox="1">
            <a:spLocks noGrp="1"/>
          </p:cNvSpPr>
          <p:nvPr>
            <p:ph type="body" idx="1"/>
          </p:nvPr>
        </p:nvSpPr>
        <p:spPr>
          <a:xfrm>
            <a:off x="1150367" y="5519567"/>
            <a:ext cx="9891263" cy="86395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Clr>
                <a:schemeClr val="lt1"/>
              </a:buClr>
              <a:buSzPct val="25000"/>
              <a:buFont typeface="Arial"/>
              <a:buNone/>
            </a:pPr>
            <a:r>
              <a:rPr lang="en-US" sz="2400" b="0" i="0" u="none" strike="noStrike" cap="none" dirty="0">
                <a:solidFill>
                  <a:schemeClr val="lt1"/>
                </a:solidFill>
                <a:latin typeface="TeXGyreAdventor" charset="0"/>
                <a:ea typeface="TeXGyreAdventor" charset="0"/>
                <a:cs typeface="TeXGyreAdventor" charset="0"/>
                <a:sym typeface="Arial"/>
              </a:rPr>
              <a:t>Select the Recommender Type and fill out some basic information like first name, last name, and email address.</a:t>
            </a:r>
          </a:p>
        </p:txBody>
      </p:sp>
      <p:sp>
        <p:nvSpPr>
          <p:cNvPr id="197" name="Shape 197"/>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lt1"/>
                </a:solidFill>
                <a:latin typeface="TeXGyreAdventor" charset="0"/>
                <a:ea typeface="TeXGyreAdventor" charset="0"/>
                <a:cs typeface="TeXGyreAdventor" charset="0"/>
                <a:sym typeface="Arial"/>
              </a:rPr>
              <a:t>© 2016 The Common Application</a:t>
            </a:r>
          </a:p>
        </p:txBody>
      </p:sp>
      <p:sp>
        <p:nvSpPr>
          <p:cNvPr id="198" name="Shape 19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bg1"/>
                </a:solidFill>
                <a:latin typeface="TeXGyreAdventor" charset="0"/>
                <a:ea typeface="TeXGyreAdventor" charset="0"/>
                <a:cs typeface="TeXGyreAdventor" charset="0"/>
                <a:sym typeface="Calibri"/>
              </a:rPr>
              <a:t>14</a:t>
            </a:fld>
            <a:endParaRPr lang="en-US" sz="1200" b="0" i="0" u="none" strike="noStrike" cap="none">
              <a:solidFill>
                <a:schemeClr val="bg1"/>
              </a:solidFill>
              <a:latin typeface="TeXGyreAdventor" charset="0"/>
              <a:ea typeface="TeXGyreAdventor" charset="0"/>
              <a:cs typeface="TeXGyreAdventor" charset="0"/>
              <a:sym typeface="Calibri"/>
            </a:endParaRPr>
          </a:p>
        </p:txBody>
      </p:sp>
      <p:pic>
        <p:nvPicPr>
          <p:cNvPr id="200" name="Shape 200"/>
          <p:cNvPicPr preferRelativeResize="0"/>
          <p:nvPr/>
        </p:nvPicPr>
        <p:blipFill rotWithShape="1">
          <a:blip r:embed="rId4">
            <a:alphaModFix/>
          </a:blip>
          <a:srcRect/>
          <a:stretch/>
        </p:blipFill>
        <p:spPr>
          <a:xfrm rot="10800000">
            <a:off x="6605154" y="3660132"/>
            <a:ext cx="1670449" cy="48162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6261"/>
        </a:solidFill>
        <a:effectLst/>
      </p:bgPr>
    </p:bg>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419052" y="351518"/>
            <a:ext cx="5119254" cy="1325562"/>
          </a:xfrm>
          <a:prstGeom prst="rect">
            <a:avLst/>
          </a:prstGeom>
          <a:noFill/>
          <a:ln>
            <a:noFill/>
          </a:ln>
        </p:spPr>
        <p:txBody>
          <a:bodyPr lIns="91425" tIns="45700" rIns="91425" bIns="45700" anchor="ctr" anchorCtr="0">
            <a:noAutofit/>
          </a:bodyPr>
          <a:lstStyle/>
          <a:p>
            <a:pPr marL="0" marR="0" lvl="0" indent="0" rtl="0">
              <a:lnSpc>
                <a:spcPct val="90000"/>
              </a:lnSpc>
              <a:spcBef>
                <a:spcPts val="0"/>
              </a:spcBef>
              <a:buClr>
                <a:schemeClr val="lt1"/>
              </a:buClr>
              <a:buSzPct val="25000"/>
              <a:buFont typeface="Arial"/>
              <a:buNone/>
            </a:pPr>
            <a:r>
              <a:rPr lang="en-US" sz="4400" b="0" i="0" u="none" strike="noStrike" cap="none" dirty="0" smtClean="0">
                <a:solidFill>
                  <a:schemeClr val="lt1"/>
                </a:solidFill>
                <a:latin typeface="TeXGyreAdventor" charset="0"/>
                <a:ea typeface="TeXGyreAdventor" charset="0"/>
                <a:cs typeface="TeXGyreAdventor" charset="0"/>
                <a:sym typeface="Arial"/>
              </a:rPr>
              <a:t>DON’T FORGET!</a:t>
            </a:r>
            <a:endParaRPr lang="en-US" sz="4400" b="0" i="0" u="none" strike="noStrike" cap="none" dirty="0">
              <a:solidFill>
                <a:schemeClr val="lt1"/>
              </a:solidFill>
              <a:latin typeface="TeXGyreAdventor" charset="0"/>
              <a:ea typeface="TeXGyreAdventor" charset="0"/>
              <a:cs typeface="TeXGyreAdventor" charset="0"/>
              <a:sym typeface="Arial"/>
            </a:endParaRPr>
          </a:p>
        </p:txBody>
      </p:sp>
      <p:sp>
        <p:nvSpPr>
          <p:cNvPr id="207" name="Shape 207"/>
          <p:cNvSpPr txBox="1">
            <a:spLocks noGrp="1"/>
          </p:cNvSpPr>
          <p:nvPr>
            <p:ph type="body" idx="1"/>
          </p:nvPr>
        </p:nvSpPr>
        <p:spPr>
          <a:xfrm>
            <a:off x="419052" y="1422033"/>
            <a:ext cx="4813092" cy="31949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800" b="0" i="0" u="none" strike="noStrike" cap="none" dirty="0">
                <a:solidFill>
                  <a:schemeClr val="lt1"/>
                </a:solidFill>
                <a:latin typeface="TeXGyreAdventor" charset="0"/>
                <a:ea typeface="TeXGyreAdventor" charset="0"/>
                <a:cs typeface="TeXGyreAdventor" charset="0"/>
                <a:sym typeface="Arial"/>
              </a:rPr>
              <a:t>In addition to adding your </a:t>
            </a:r>
          </a:p>
          <a:p>
            <a:pPr marL="0" marR="0" lvl="0" indent="0" algn="l" rtl="0">
              <a:lnSpc>
                <a:spcPct val="100000"/>
              </a:lnSpc>
              <a:spcBef>
                <a:spcPts val="0"/>
              </a:spcBef>
              <a:spcAft>
                <a:spcPts val="0"/>
              </a:spcAft>
              <a:buClr>
                <a:schemeClr val="lt1"/>
              </a:buClr>
              <a:buSzPct val="25000"/>
              <a:buFont typeface="Arial"/>
              <a:buNone/>
            </a:pPr>
            <a:r>
              <a:rPr lang="en-US" dirty="0">
                <a:solidFill>
                  <a:schemeClr val="lt1"/>
                </a:solidFill>
                <a:latin typeface="TeXGyreAdventor" charset="0"/>
                <a:ea typeface="TeXGyreAdventor" charset="0"/>
                <a:cs typeface="TeXGyreAdventor" charset="0"/>
                <a:sym typeface="Arial"/>
              </a:rPr>
              <a:t>r</a:t>
            </a:r>
            <a:r>
              <a:rPr lang="en-US" sz="2800" b="0" i="0" u="none" strike="noStrike" cap="none" dirty="0" smtClean="0">
                <a:solidFill>
                  <a:schemeClr val="lt1"/>
                </a:solidFill>
                <a:latin typeface="TeXGyreAdventor" charset="0"/>
                <a:ea typeface="TeXGyreAdventor" charset="0"/>
                <a:cs typeface="TeXGyreAdventor" charset="0"/>
                <a:sym typeface="Arial"/>
              </a:rPr>
              <a:t>ecommenders </a:t>
            </a:r>
            <a:r>
              <a:rPr lang="en-US" sz="2800" b="0" i="0" u="none" strike="noStrike" cap="none" dirty="0">
                <a:solidFill>
                  <a:schemeClr val="lt1"/>
                </a:solidFill>
                <a:latin typeface="TeXGyreAdventor" charset="0"/>
                <a:ea typeface="TeXGyreAdventor" charset="0"/>
                <a:cs typeface="TeXGyreAdventor" charset="0"/>
                <a:sym typeface="Arial"/>
              </a:rPr>
              <a:t>on the </a:t>
            </a:r>
            <a:r>
              <a:rPr lang="en-US" sz="2800" b="0" i="0" u="none" strike="noStrike" cap="none" dirty="0" smtClean="0">
                <a:solidFill>
                  <a:schemeClr val="lt1"/>
                </a:solidFill>
                <a:latin typeface="TeXGyreAdventor" charset="0"/>
                <a:ea typeface="TeXGyreAdventor" charset="0"/>
                <a:cs typeface="TeXGyreAdventor" charset="0"/>
                <a:sym typeface="Arial"/>
              </a:rPr>
              <a:t>Manage Recommenders </a:t>
            </a:r>
            <a:r>
              <a:rPr lang="en-US" sz="2800" b="0" i="0" u="none" strike="noStrike" cap="none" dirty="0">
                <a:solidFill>
                  <a:schemeClr val="lt1"/>
                </a:solidFill>
                <a:latin typeface="TeXGyreAdventor" charset="0"/>
                <a:ea typeface="TeXGyreAdventor" charset="0"/>
                <a:cs typeface="TeXGyreAdventor" charset="0"/>
                <a:sym typeface="Arial"/>
              </a:rPr>
              <a:t>screen, you </a:t>
            </a:r>
            <a:r>
              <a:rPr lang="en-US" sz="2800" b="0" i="0" u="none" strike="noStrike" cap="none" dirty="0" smtClean="0">
                <a:solidFill>
                  <a:schemeClr val="lt1"/>
                </a:solidFill>
                <a:latin typeface="TeXGyreAdventor" charset="0"/>
                <a:ea typeface="TeXGyreAdventor" charset="0"/>
                <a:cs typeface="TeXGyreAdventor" charset="0"/>
                <a:sym typeface="Arial"/>
              </a:rPr>
              <a:t>will also </a:t>
            </a:r>
            <a:r>
              <a:rPr lang="en-US" sz="2800" b="0" i="0" u="none" strike="noStrike" cap="none" dirty="0">
                <a:solidFill>
                  <a:schemeClr val="lt1"/>
                </a:solidFill>
                <a:latin typeface="TeXGyreAdventor" charset="0"/>
                <a:ea typeface="TeXGyreAdventor" charset="0"/>
                <a:cs typeface="TeXGyreAdventor" charset="0"/>
                <a:sym typeface="Arial"/>
              </a:rPr>
              <a:t>need to assign them to each</a:t>
            </a:r>
          </a:p>
          <a:p>
            <a:pPr marL="0" marR="0" lvl="0" indent="0" algn="l" rtl="0">
              <a:lnSpc>
                <a:spcPct val="100000"/>
              </a:lnSpc>
              <a:spcBef>
                <a:spcPts val="0"/>
              </a:spcBef>
              <a:spcAft>
                <a:spcPts val="0"/>
              </a:spcAft>
              <a:buClr>
                <a:schemeClr val="lt1"/>
              </a:buClr>
              <a:buSzPct val="25000"/>
              <a:buFont typeface="Arial"/>
              <a:buNone/>
            </a:pPr>
            <a:r>
              <a:rPr lang="en-US" sz="2800" b="0" i="0" u="none" strike="noStrike" cap="none" dirty="0">
                <a:solidFill>
                  <a:schemeClr val="lt1"/>
                </a:solidFill>
                <a:latin typeface="TeXGyreAdventor" charset="0"/>
                <a:ea typeface="TeXGyreAdventor" charset="0"/>
                <a:cs typeface="TeXGyreAdventor" charset="0"/>
                <a:sym typeface="Arial"/>
              </a:rPr>
              <a:t>school on your </a:t>
            </a:r>
            <a:r>
              <a:rPr lang="en-US" sz="2800" b="0" i="0" u="none" strike="noStrike" cap="none" dirty="0" smtClean="0">
                <a:solidFill>
                  <a:schemeClr val="lt1"/>
                </a:solidFill>
                <a:latin typeface="TeXGyreAdventor" charset="0"/>
                <a:ea typeface="TeXGyreAdventor" charset="0"/>
                <a:cs typeface="TeXGyreAdventor" charset="0"/>
                <a:sym typeface="Arial"/>
              </a:rPr>
              <a:t>My </a:t>
            </a:r>
            <a:r>
              <a:rPr lang="en-US" sz="2800" b="0" i="0" u="none" strike="noStrike" cap="none" dirty="0">
                <a:solidFill>
                  <a:schemeClr val="lt1"/>
                </a:solidFill>
                <a:latin typeface="TeXGyreAdventor" charset="0"/>
                <a:ea typeface="TeXGyreAdventor" charset="0"/>
                <a:cs typeface="TeXGyreAdventor" charset="0"/>
                <a:sym typeface="Arial"/>
              </a:rPr>
              <a:t>Colleges list.</a:t>
            </a:r>
          </a:p>
        </p:txBody>
      </p:sp>
      <p:sp>
        <p:nvSpPr>
          <p:cNvPr id="208" name="Shape 208"/>
          <p:cNvSpPr/>
          <p:nvPr/>
        </p:nvSpPr>
        <p:spPr>
          <a:xfrm>
            <a:off x="0" y="4836192"/>
            <a:ext cx="5233482" cy="1114903"/>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09" name="Shape 209"/>
          <p:cNvSpPr txBox="1"/>
          <p:nvPr/>
        </p:nvSpPr>
        <p:spPr>
          <a:xfrm>
            <a:off x="550716" y="4936999"/>
            <a:ext cx="4201166" cy="889866"/>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rgbClr val="F16261"/>
              </a:buClr>
              <a:buSzPct val="25000"/>
              <a:buFont typeface="Arial"/>
              <a:buNone/>
            </a:pPr>
            <a:r>
              <a:rPr lang="en-US" sz="1800" b="1" i="0" u="none" strike="noStrike" cap="none" dirty="0">
                <a:solidFill>
                  <a:srgbClr val="F16261"/>
                </a:solidFill>
                <a:latin typeface="TeXGyreAdventor" charset="0"/>
                <a:ea typeface="TeXGyreAdventor" charset="0"/>
                <a:cs typeface="TeXGyreAdventor" charset="0"/>
                <a:sym typeface="Arial"/>
              </a:rPr>
              <a:t>Pro tip: </a:t>
            </a:r>
            <a:r>
              <a:rPr lang="en-US" sz="1800" b="0" i="0" u="none" strike="noStrike" cap="none" dirty="0">
                <a:solidFill>
                  <a:srgbClr val="F16261"/>
                </a:solidFill>
                <a:latin typeface="TeXGyreAdventor" charset="0"/>
                <a:ea typeface="TeXGyreAdventor" charset="0"/>
                <a:cs typeface="TeXGyreAdventor" charset="0"/>
                <a:sym typeface="Arial"/>
              </a:rPr>
              <a:t>Each school chooses the number of recommendations they wish to receive. </a:t>
            </a:r>
            <a:r>
              <a:rPr lang="en-US" sz="1800" b="0" i="0" u="none" strike="noStrike" cap="none" dirty="0" smtClean="0">
                <a:solidFill>
                  <a:srgbClr val="F16261"/>
                </a:solidFill>
                <a:latin typeface="TeXGyreAdventor" charset="0"/>
                <a:ea typeface="TeXGyreAdventor" charset="0"/>
                <a:cs typeface="TeXGyreAdventor" charset="0"/>
                <a:sym typeface="Arial"/>
              </a:rPr>
              <a:t>Double </a:t>
            </a:r>
            <a:r>
              <a:rPr lang="en-US" sz="1800" b="0" i="0" u="none" strike="noStrike" cap="none" dirty="0">
                <a:solidFill>
                  <a:srgbClr val="F16261"/>
                </a:solidFill>
                <a:latin typeface="TeXGyreAdventor" charset="0"/>
                <a:ea typeface="TeXGyreAdventor" charset="0"/>
                <a:cs typeface="TeXGyreAdventor" charset="0"/>
                <a:sym typeface="Arial"/>
              </a:rPr>
              <a:t>check those requirements!</a:t>
            </a:r>
          </a:p>
        </p:txBody>
      </p:sp>
      <p:sp>
        <p:nvSpPr>
          <p:cNvPr id="212" name="Shape 212"/>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lt1"/>
                </a:solidFill>
                <a:latin typeface="TeXGyreAdventor" charset="0"/>
                <a:ea typeface="TeXGyreAdventor" charset="0"/>
                <a:cs typeface="TeXGyreAdventor" charset="0"/>
                <a:sym typeface="Arial"/>
              </a:rPr>
              <a:t>© 2016 The Common Application</a:t>
            </a:r>
          </a:p>
        </p:txBody>
      </p:sp>
      <p:sp>
        <p:nvSpPr>
          <p:cNvPr id="213" name="Shape 21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15</a:t>
            </a:fld>
            <a:endParaRPr lang="en-US" sz="1200" b="0" i="0" u="none" strike="noStrike" cap="none">
              <a:solidFill>
                <a:srgbClr val="888888"/>
              </a:solidFill>
              <a:latin typeface="Calibri"/>
              <a:ea typeface="Calibri"/>
              <a:cs typeface="Calibri"/>
              <a:sym typeface="Calibri"/>
            </a:endParaRPr>
          </a:p>
        </p:txBody>
      </p:sp>
      <p:pic>
        <p:nvPicPr>
          <p:cNvPr id="214" name="Shape 214"/>
          <p:cNvPicPr preferRelativeResize="0"/>
          <p:nvPr/>
        </p:nvPicPr>
        <p:blipFill rotWithShape="1">
          <a:blip r:embed="rId3">
            <a:alphaModFix/>
          </a:blip>
          <a:srcRect l="2950" r="1867"/>
          <a:stretch/>
        </p:blipFill>
        <p:spPr>
          <a:xfrm>
            <a:off x="5822119" y="0"/>
            <a:ext cx="6370820" cy="6858000"/>
          </a:xfrm>
          <a:prstGeom prst="rect">
            <a:avLst/>
          </a:prstGeom>
          <a:noFill/>
          <a:ln>
            <a:noFill/>
          </a:ln>
        </p:spPr>
      </p:pic>
      <p:pic>
        <p:nvPicPr>
          <p:cNvPr id="215" name="Shape 215"/>
          <p:cNvPicPr preferRelativeResize="0"/>
          <p:nvPr/>
        </p:nvPicPr>
        <p:blipFill rotWithShape="1">
          <a:blip r:embed="rId4">
            <a:alphaModFix/>
          </a:blip>
          <a:srcRect/>
          <a:stretch/>
        </p:blipFill>
        <p:spPr>
          <a:xfrm rot="10800000">
            <a:off x="9982199" y="2238735"/>
            <a:ext cx="1670449" cy="48162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p:nvPr/>
        </p:nvSpPr>
        <p:spPr>
          <a:xfrm>
            <a:off x="6471137" y="1993701"/>
            <a:ext cx="5720862" cy="2803966"/>
          </a:xfrm>
          <a:prstGeom prst="rect">
            <a:avLst/>
          </a:prstGeom>
          <a:solidFill>
            <a:srgbClr val="F1626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22" name="Shape 222"/>
          <p:cNvSpPr txBox="1">
            <a:spLocks noGrp="1"/>
          </p:cNvSpPr>
          <p:nvPr>
            <p:ph type="title"/>
          </p:nvPr>
        </p:nvSpPr>
        <p:spPr>
          <a:xfrm>
            <a:off x="659027" y="1993702"/>
            <a:ext cx="6157409" cy="2803966"/>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73935"/>
              </a:buClr>
              <a:buSzPct val="25000"/>
              <a:buFont typeface="Arial"/>
              <a:buNone/>
            </a:pPr>
            <a:r>
              <a:rPr lang="en-US" sz="5400" b="0" i="0" u="none" strike="noStrike" cap="none" dirty="0" smtClean="0">
                <a:solidFill>
                  <a:srgbClr val="373935"/>
                </a:solidFill>
                <a:latin typeface="TeXGyreAdventor" charset="0"/>
                <a:ea typeface="TeXGyreAdventor" charset="0"/>
                <a:cs typeface="TeXGyreAdventor" charset="0"/>
                <a:sym typeface="Arial"/>
              </a:rPr>
              <a:t>STATUS &amp;</a:t>
            </a:r>
            <a:r>
              <a:rPr lang="en-US" sz="6600" b="0" i="0" u="none" strike="noStrike" cap="none" dirty="0" smtClean="0">
                <a:solidFill>
                  <a:srgbClr val="373935"/>
                </a:solidFill>
                <a:latin typeface="TeXGyreAdventor" charset="0"/>
                <a:ea typeface="TeXGyreAdventor" charset="0"/>
                <a:cs typeface="TeXGyreAdventor" charset="0"/>
                <a:sym typeface="Arial"/>
              </a:rPr>
              <a:t/>
            </a:r>
            <a:br>
              <a:rPr lang="en-US" sz="6600" b="0" i="0" u="none" strike="noStrike" cap="none" dirty="0" smtClean="0">
                <a:solidFill>
                  <a:srgbClr val="373935"/>
                </a:solidFill>
                <a:latin typeface="TeXGyreAdventor" charset="0"/>
                <a:ea typeface="TeXGyreAdventor" charset="0"/>
                <a:cs typeface="TeXGyreAdventor" charset="0"/>
                <a:sym typeface="Arial"/>
              </a:rPr>
            </a:br>
            <a:r>
              <a:rPr lang="en-US" sz="6000" b="1" i="0" u="none" strike="noStrike" cap="none" dirty="0" smtClean="0">
                <a:solidFill>
                  <a:srgbClr val="F16261"/>
                </a:solidFill>
                <a:latin typeface="TeXGyreAdventor" charset="0"/>
                <a:ea typeface="TeXGyreAdventor" charset="0"/>
                <a:cs typeface="TeXGyreAdventor" charset="0"/>
                <a:sym typeface="Arial"/>
              </a:rPr>
              <a:t>MANAGEMENT</a:t>
            </a:r>
            <a:endParaRPr lang="en-US" sz="6000" b="1" i="0" u="none" strike="noStrike" cap="none" dirty="0">
              <a:solidFill>
                <a:srgbClr val="F16261"/>
              </a:solidFill>
              <a:latin typeface="TeXGyreAdventor" charset="0"/>
              <a:ea typeface="TeXGyreAdventor" charset="0"/>
              <a:cs typeface="TeXGyreAdventor" charset="0"/>
              <a:sym typeface="Arial"/>
            </a:endParaRPr>
          </a:p>
        </p:txBody>
      </p:sp>
      <p:sp>
        <p:nvSpPr>
          <p:cNvPr id="223" name="Shape 223"/>
          <p:cNvSpPr txBox="1">
            <a:spLocks noGrp="1"/>
          </p:cNvSpPr>
          <p:nvPr>
            <p:ph type="body" idx="1"/>
          </p:nvPr>
        </p:nvSpPr>
        <p:spPr>
          <a:xfrm>
            <a:off x="6816435" y="2462816"/>
            <a:ext cx="5005387" cy="186573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400" b="0" i="0" u="none" strike="noStrike" cap="none" dirty="0">
                <a:solidFill>
                  <a:schemeClr val="lt1"/>
                </a:solidFill>
                <a:latin typeface="TeXGyreAdventor" charset="0"/>
                <a:ea typeface="TeXGyreAdventor" charset="0"/>
                <a:cs typeface="TeXGyreAdventor" charset="0"/>
                <a:sym typeface="Arial"/>
              </a:rPr>
              <a:t>Always contact </a:t>
            </a:r>
            <a:r>
              <a:rPr lang="en-US" sz="2400" b="0" i="0" u="none" strike="noStrike" cap="none" dirty="0" smtClean="0">
                <a:solidFill>
                  <a:schemeClr val="lt1"/>
                </a:solidFill>
                <a:latin typeface="TeXGyreAdventor" charset="0"/>
                <a:ea typeface="TeXGyreAdventor" charset="0"/>
                <a:cs typeface="TeXGyreAdventor" charset="0"/>
                <a:sym typeface="Arial"/>
              </a:rPr>
              <a:t>the recommendation </a:t>
            </a:r>
            <a:r>
              <a:rPr lang="en-US" sz="2400" b="0" i="0" u="none" strike="noStrike" cap="none" dirty="0">
                <a:solidFill>
                  <a:schemeClr val="lt1"/>
                </a:solidFill>
                <a:latin typeface="TeXGyreAdventor" charset="0"/>
                <a:ea typeface="TeXGyreAdventor" charset="0"/>
                <a:cs typeface="TeXGyreAdventor" charset="0"/>
                <a:sym typeface="Arial"/>
              </a:rPr>
              <a:t>provider if you are changing their invitation or have questions about their progress.</a:t>
            </a:r>
          </a:p>
        </p:txBody>
      </p:sp>
      <p:sp>
        <p:nvSpPr>
          <p:cNvPr id="224" name="Shape 224"/>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373935"/>
              </a:buClr>
              <a:buSzPct val="25000"/>
              <a:buFont typeface="Arial"/>
              <a:buNone/>
            </a:pPr>
            <a:r>
              <a:rPr lang="en-US" sz="2000" b="0" i="0" u="none" strike="noStrike" cap="none" baseline="30000">
                <a:solidFill>
                  <a:srgbClr val="373935"/>
                </a:solidFill>
                <a:latin typeface="TeXGyreAdventor" charset="0"/>
                <a:ea typeface="TeXGyreAdventor" charset="0"/>
                <a:cs typeface="TeXGyreAdventor" charset="0"/>
                <a:sym typeface="Arial"/>
              </a:rPr>
              <a:t>© 2016 The Common Application</a:t>
            </a:r>
          </a:p>
        </p:txBody>
      </p:sp>
      <p:sp>
        <p:nvSpPr>
          <p:cNvPr id="225" name="Shape 22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TeXGyreAdventor" charset="0"/>
                <a:ea typeface="TeXGyreAdventor" charset="0"/>
                <a:cs typeface="TeXGyreAdventor" charset="0"/>
                <a:sym typeface="Calibri"/>
              </a:rPr>
              <a:t>16</a:t>
            </a:fld>
            <a:endParaRPr lang="en-US" sz="1200" b="0" i="0" u="none" strike="noStrike" cap="none">
              <a:solidFill>
                <a:srgbClr val="888888"/>
              </a:solidFill>
              <a:latin typeface="TeXGyreAdventor" charset="0"/>
              <a:ea typeface="TeXGyreAdventor" charset="0"/>
              <a:cs typeface="TeXGyreAdventor" charset="0"/>
              <a:sym typeface="Calibri"/>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6C23D"/>
        </a:solidFill>
        <a:effectLst/>
      </p:bgPr>
    </p:bg>
    <p:spTree>
      <p:nvGrpSpPr>
        <p:cNvPr id="1" name="Shape 230"/>
        <p:cNvGrpSpPr/>
        <p:nvPr/>
      </p:nvGrpSpPr>
      <p:grpSpPr>
        <a:xfrm>
          <a:off x="0" y="0"/>
          <a:ext cx="0" cy="0"/>
          <a:chOff x="0" y="0"/>
          <a:chExt cx="0" cy="0"/>
        </a:xfrm>
      </p:grpSpPr>
      <p:sp>
        <p:nvSpPr>
          <p:cNvPr id="231" name="Shape 231"/>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lt1"/>
                </a:solidFill>
                <a:latin typeface="TeXGyreAdventor" charset="0"/>
                <a:ea typeface="TeXGyreAdventor" charset="0"/>
                <a:cs typeface="TeXGyreAdventor" charset="0"/>
                <a:sym typeface="Arial"/>
              </a:rPr>
              <a:t>© 2016 The Common Application</a:t>
            </a:r>
          </a:p>
        </p:txBody>
      </p:sp>
      <p:sp>
        <p:nvSpPr>
          <p:cNvPr id="232" name="Shape 23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17</a:t>
            </a:fld>
            <a:endParaRPr lang="en-US" sz="1200" b="0" i="0" u="none" strike="noStrike" cap="none">
              <a:solidFill>
                <a:srgbClr val="888888"/>
              </a:solidFill>
              <a:latin typeface="Calibri"/>
              <a:ea typeface="Calibri"/>
              <a:cs typeface="Calibri"/>
              <a:sym typeface="Calibri"/>
            </a:endParaRPr>
          </a:p>
        </p:txBody>
      </p:sp>
      <p:sp>
        <p:nvSpPr>
          <p:cNvPr id="234" name="Shape 234"/>
          <p:cNvSpPr txBox="1"/>
          <p:nvPr/>
        </p:nvSpPr>
        <p:spPr>
          <a:xfrm>
            <a:off x="419725" y="1109272"/>
            <a:ext cx="6185429" cy="407630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800" b="0" i="0" u="none" strike="noStrike" cap="none" dirty="0">
                <a:solidFill>
                  <a:schemeClr val="lt1"/>
                </a:solidFill>
                <a:latin typeface="TeXGyreAdventor" charset="0"/>
                <a:ea typeface="TeXGyreAdventor" charset="0"/>
                <a:cs typeface="TeXGyreAdventor" charset="0"/>
                <a:sym typeface="Arial"/>
              </a:rPr>
              <a:t>Once you’ve added and assigned Recommenders, you can see some basic information about the status of the forms they are submitting on your behalf.</a:t>
            </a:r>
          </a:p>
          <a:p>
            <a:pPr marL="0" marR="0" lvl="0" indent="0" algn="l" rtl="0">
              <a:lnSpc>
                <a:spcPct val="100000"/>
              </a:lnSpc>
              <a:spcBef>
                <a:spcPts val="0"/>
              </a:spcBef>
              <a:spcAft>
                <a:spcPts val="0"/>
              </a:spcAft>
              <a:buClr>
                <a:schemeClr val="dk1"/>
              </a:buClr>
              <a:buFont typeface="Arial"/>
              <a:buNone/>
            </a:pPr>
            <a:endParaRPr sz="2800" b="0" i="0" u="none" strike="noStrike" cap="none" dirty="0">
              <a:solidFill>
                <a:schemeClr val="lt1"/>
              </a:solidFill>
              <a:latin typeface="TeXGyreAdventor" charset="0"/>
              <a:ea typeface="TeXGyreAdventor" charset="0"/>
              <a:cs typeface="TeXGyreAdventor" charset="0"/>
              <a:sym typeface="Arial"/>
            </a:endParaRPr>
          </a:p>
          <a:p>
            <a:pPr marL="0" marR="0" lvl="0" indent="0" algn="l" rtl="0">
              <a:lnSpc>
                <a:spcPct val="100000"/>
              </a:lnSpc>
              <a:spcBef>
                <a:spcPts val="0"/>
              </a:spcBef>
              <a:buClr>
                <a:schemeClr val="lt1"/>
              </a:buClr>
              <a:buSzPct val="25000"/>
              <a:buFont typeface="Arial"/>
              <a:buNone/>
            </a:pPr>
            <a:r>
              <a:rPr lang="en-US" sz="2800" b="0" i="0" u="none" strike="noStrike" cap="none" dirty="0">
                <a:solidFill>
                  <a:schemeClr val="lt1"/>
                </a:solidFill>
                <a:latin typeface="TeXGyreAdventor" charset="0"/>
                <a:ea typeface="TeXGyreAdventor" charset="0"/>
                <a:cs typeface="TeXGyreAdventor" charset="0"/>
                <a:sym typeface="Arial"/>
              </a:rPr>
              <a:t>As your recommenders </a:t>
            </a:r>
            <a:r>
              <a:rPr lang="en-US" sz="2800" b="0" i="0" u="none" strike="noStrike" cap="none" dirty="0" smtClean="0">
                <a:solidFill>
                  <a:schemeClr val="lt1"/>
                </a:solidFill>
                <a:latin typeface="TeXGyreAdventor" charset="0"/>
                <a:ea typeface="TeXGyreAdventor" charset="0"/>
                <a:cs typeface="TeXGyreAdventor" charset="0"/>
                <a:sym typeface="Arial"/>
              </a:rPr>
              <a:t>complete these forms, </a:t>
            </a:r>
            <a:r>
              <a:rPr lang="en-US" sz="2800" b="0" i="0" u="none" strike="noStrike" cap="none" dirty="0">
                <a:solidFill>
                  <a:schemeClr val="lt1"/>
                </a:solidFill>
                <a:latin typeface="TeXGyreAdventor" charset="0"/>
                <a:ea typeface="TeXGyreAdventor" charset="0"/>
                <a:cs typeface="TeXGyreAdventor" charset="0"/>
                <a:sym typeface="Arial"/>
              </a:rPr>
              <a:t>you will see the status of the forms change here.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817" y="0"/>
            <a:ext cx="4813183" cy="6858000"/>
          </a:xfrm>
          <a:prstGeom prst="rect">
            <a:avLst/>
          </a:prstGeom>
        </p:spPr>
      </p:pic>
      <p:sp>
        <p:nvSpPr>
          <p:cNvPr id="2" name="Rectangle 1"/>
          <p:cNvSpPr/>
          <p:nvPr/>
        </p:nvSpPr>
        <p:spPr>
          <a:xfrm>
            <a:off x="10553075" y="1109272"/>
            <a:ext cx="1484027" cy="1783830"/>
          </a:xfrm>
          <a:prstGeom prst="rect">
            <a:avLst/>
          </a:prstGeom>
          <a:noFill/>
          <a:ln w="57150">
            <a:solidFill>
              <a:srgbClr val="96C2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6261"/>
        </a:solidFill>
        <a:effectLst/>
      </p:bgPr>
    </p:bg>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061021" y="2766218"/>
            <a:ext cx="5891807" cy="1325562"/>
          </a:xfrm>
          <a:prstGeom prst="rect">
            <a:avLst/>
          </a:prstGeom>
          <a:noFill/>
          <a:ln>
            <a:noFill/>
          </a:ln>
        </p:spPr>
        <p:txBody>
          <a:bodyPr lIns="91425" tIns="45700" rIns="91425" bIns="45700" anchor="ctr" anchorCtr="0">
            <a:noAutofit/>
          </a:bodyPr>
          <a:lstStyle/>
          <a:p>
            <a:pPr marL="0" marR="0" lvl="0" indent="0" rtl="0">
              <a:lnSpc>
                <a:spcPct val="90000"/>
              </a:lnSpc>
              <a:spcBef>
                <a:spcPts val="0"/>
              </a:spcBef>
              <a:buClr>
                <a:schemeClr val="lt1"/>
              </a:buClr>
              <a:buSzPct val="25000"/>
              <a:buFont typeface="Arial"/>
              <a:buNone/>
            </a:pPr>
            <a:r>
              <a:rPr lang="en-US" sz="4400" b="0" i="0" u="none" strike="noStrike" cap="none" dirty="0" smtClean="0">
                <a:solidFill>
                  <a:schemeClr val="bg1"/>
                </a:solidFill>
                <a:latin typeface="TeXGyreAdventor" charset="0"/>
                <a:ea typeface="TeXGyreAdventor" charset="0"/>
                <a:cs typeface="TeXGyreAdventor" charset="0"/>
                <a:sym typeface="Arial"/>
              </a:rPr>
              <a:t>RECOMMENDATION STATUSES</a:t>
            </a:r>
            <a:endParaRPr lang="en-US" sz="4400" b="0" i="0" u="none" strike="noStrike" cap="none" dirty="0">
              <a:solidFill>
                <a:schemeClr val="bg1"/>
              </a:solidFill>
              <a:latin typeface="TeXGyreAdventor" charset="0"/>
              <a:ea typeface="TeXGyreAdventor" charset="0"/>
              <a:cs typeface="TeXGyreAdventor" charset="0"/>
              <a:sym typeface="Arial"/>
            </a:endParaRPr>
          </a:p>
        </p:txBody>
      </p:sp>
      <p:sp>
        <p:nvSpPr>
          <p:cNvPr id="208" name="Shape 208"/>
          <p:cNvSpPr/>
          <p:nvPr/>
        </p:nvSpPr>
        <p:spPr>
          <a:xfrm>
            <a:off x="-1" y="0"/>
            <a:ext cx="5756223" cy="68580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12" name="Shape 212"/>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lt1"/>
                </a:solidFill>
                <a:latin typeface="TeXGyreAdventor" charset="0"/>
                <a:ea typeface="TeXGyreAdventor" charset="0"/>
                <a:cs typeface="TeXGyreAdventor" charset="0"/>
                <a:sym typeface="Arial"/>
              </a:rPr>
              <a:t>© 2016 The Common Application</a:t>
            </a:r>
          </a:p>
        </p:txBody>
      </p:sp>
      <p:sp>
        <p:nvSpPr>
          <p:cNvPr id="213" name="Shape 21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bg1"/>
                </a:solidFill>
                <a:latin typeface="Calibri"/>
                <a:ea typeface="Calibri"/>
                <a:cs typeface="Calibri"/>
                <a:sym typeface="Calibri"/>
              </a:rPr>
              <a:t>18</a:t>
            </a:fld>
            <a:endParaRPr lang="en-US" sz="1200" b="0" i="0" u="none" strike="noStrike" cap="none">
              <a:solidFill>
                <a:schemeClr val="bg1"/>
              </a:solidFill>
              <a:latin typeface="Calibri"/>
              <a:ea typeface="Calibri"/>
              <a:cs typeface="Calibri"/>
              <a:sym typeface="Calibri"/>
            </a:endParaRPr>
          </a:p>
        </p:txBody>
      </p:sp>
      <p:sp>
        <p:nvSpPr>
          <p:cNvPr id="4" name="Rectangle 3"/>
          <p:cNvSpPr/>
          <p:nvPr/>
        </p:nvSpPr>
        <p:spPr>
          <a:xfrm>
            <a:off x="304798" y="1536173"/>
            <a:ext cx="5146623" cy="3549689"/>
          </a:xfrm>
          <a:prstGeom prst="rect">
            <a:avLst/>
          </a:prstGeom>
        </p:spPr>
        <p:txBody>
          <a:bodyPr wrap="square">
            <a:spAutoFit/>
          </a:bodyPr>
          <a:lstStyle/>
          <a:p>
            <a:pPr lvl="0">
              <a:lnSpc>
                <a:spcPct val="80000"/>
              </a:lnSpc>
              <a:buClr>
                <a:srgbClr val="F16261"/>
              </a:buClr>
              <a:buSzPct val="100000"/>
            </a:pPr>
            <a:r>
              <a:rPr lang="en-US" sz="2000" b="1" dirty="0" smtClean="0">
                <a:solidFill>
                  <a:srgbClr val="F16261"/>
                </a:solidFill>
                <a:latin typeface="TeXGyreAdventor" charset="0"/>
                <a:ea typeface="TeXGyreAdventor" charset="0"/>
                <a:cs typeface="TeXGyreAdventor" charset="0"/>
              </a:rPr>
              <a:t>Not Started - </a:t>
            </a:r>
            <a:r>
              <a:rPr lang="en-US" sz="2000" dirty="0" smtClean="0">
                <a:solidFill>
                  <a:srgbClr val="F16261"/>
                </a:solidFill>
                <a:latin typeface="TeXGyreAdventor" charset="0"/>
                <a:ea typeface="TeXGyreAdventor" charset="0"/>
                <a:cs typeface="TeXGyreAdventor" charset="0"/>
              </a:rPr>
              <a:t>the </a:t>
            </a:r>
            <a:r>
              <a:rPr lang="en-US" sz="2000" dirty="0">
                <a:solidFill>
                  <a:srgbClr val="F16261"/>
                </a:solidFill>
                <a:latin typeface="TeXGyreAdventor" charset="0"/>
                <a:ea typeface="TeXGyreAdventor" charset="0"/>
                <a:cs typeface="TeXGyreAdventor" charset="0"/>
              </a:rPr>
              <a:t>recommender has not yet begun your recommendation</a:t>
            </a:r>
            <a:r>
              <a:rPr lang="en-US" sz="2000" dirty="0" smtClean="0">
                <a:solidFill>
                  <a:srgbClr val="F16261"/>
                </a:solidFill>
                <a:latin typeface="TeXGyreAdventor" charset="0"/>
                <a:ea typeface="TeXGyreAdventor" charset="0"/>
                <a:cs typeface="TeXGyreAdventor" charset="0"/>
              </a:rPr>
              <a:t>. </a:t>
            </a:r>
          </a:p>
          <a:p>
            <a:pPr lvl="0">
              <a:lnSpc>
                <a:spcPct val="80000"/>
              </a:lnSpc>
              <a:buClr>
                <a:srgbClr val="F16261"/>
              </a:buClr>
              <a:buSzPct val="100000"/>
            </a:pPr>
            <a:endParaRPr lang="en-US" sz="2000" dirty="0">
              <a:solidFill>
                <a:srgbClr val="F16261"/>
              </a:solidFill>
              <a:latin typeface="TeXGyreAdventor" charset="0"/>
              <a:ea typeface="TeXGyreAdventor" charset="0"/>
              <a:cs typeface="TeXGyreAdventor" charset="0"/>
            </a:endParaRPr>
          </a:p>
          <a:p>
            <a:pPr lvl="0">
              <a:lnSpc>
                <a:spcPct val="80000"/>
              </a:lnSpc>
              <a:buClr>
                <a:srgbClr val="F16261"/>
              </a:buClr>
              <a:buSzPct val="100000"/>
            </a:pPr>
            <a:r>
              <a:rPr lang="en-US" sz="2000" b="1" dirty="0" smtClean="0">
                <a:solidFill>
                  <a:srgbClr val="F16261"/>
                </a:solidFill>
                <a:latin typeface="TeXGyreAdventor" charset="0"/>
                <a:ea typeface="TeXGyreAdventor" charset="0"/>
                <a:cs typeface="TeXGyreAdventor" charset="0"/>
              </a:rPr>
              <a:t>Started </a:t>
            </a:r>
            <a:r>
              <a:rPr lang="en-US" sz="2000" b="1" dirty="0">
                <a:solidFill>
                  <a:srgbClr val="F16261"/>
                </a:solidFill>
                <a:latin typeface="TeXGyreAdventor" charset="0"/>
                <a:ea typeface="TeXGyreAdventor" charset="0"/>
                <a:cs typeface="TeXGyreAdventor" charset="0"/>
              </a:rPr>
              <a:t>- </a:t>
            </a:r>
            <a:r>
              <a:rPr lang="en-US" sz="2000" dirty="0">
                <a:solidFill>
                  <a:srgbClr val="F16261"/>
                </a:solidFill>
                <a:latin typeface="TeXGyreAdventor" charset="0"/>
                <a:ea typeface="TeXGyreAdventor" charset="0"/>
                <a:cs typeface="TeXGyreAdventor" charset="0"/>
              </a:rPr>
              <a:t>your recommender has opened your recommendation file, but has not yet submitted it. </a:t>
            </a:r>
            <a:endParaRPr lang="en-US" sz="2000" dirty="0" smtClean="0">
              <a:solidFill>
                <a:srgbClr val="F16261"/>
              </a:solidFill>
              <a:latin typeface="TeXGyreAdventor" charset="0"/>
              <a:ea typeface="TeXGyreAdventor" charset="0"/>
              <a:cs typeface="TeXGyreAdventor" charset="0"/>
            </a:endParaRPr>
          </a:p>
          <a:p>
            <a:pPr lvl="0">
              <a:lnSpc>
                <a:spcPct val="80000"/>
              </a:lnSpc>
              <a:buClr>
                <a:srgbClr val="F16261"/>
              </a:buClr>
              <a:buSzPct val="100000"/>
            </a:pPr>
            <a:endParaRPr lang="en-US" sz="2000" dirty="0" smtClean="0">
              <a:solidFill>
                <a:srgbClr val="F16261"/>
              </a:solidFill>
              <a:latin typeface="TeXGyreAdventor" charset="0"/>
              <a:ea typeface="TeXGyreAdventor" charset="0"/>
              <a:cs typeface="TeXGyreAdventor" charset="0"/>
            </a:endParaRPr>
          </a:p>
          <a:p>
            <a:pPr lvl="0">
              <a:lnSpc>
                <a:spcPct val="80000"/>
              </a:lnSpc>
              <a:buClr>
                <a:srgbClr val="F16261"/>
              </a:buClr>
              <a:buSzPct val="100000"/>
            </a:pPr>
            <a:r>
              <a:rPr lang="en-US" sz="2000" b="1" dirty="0" smtClean="0">
                <a:solidFill>
                  <a:srgbClr val="F16261"/>
                </a:solidFill>
                <a:latin typeface="TeXGyreAdventor" charset="0"/>
                <a:ea typeface="TeXGyreAdventor" charset="0"/>
                <a:cs typeface="TeXGyreAdventor" charset="0"/>
              </a:rPr>
              <a:t>Submitted </a:t>
            </a:r>
            <a:r>
              <a:rPr lang="en-US" sz="2000" b="1" dirty="0">
                <a:solidFill>
                  <a:srgbClr val="F16261"/>
                </a:solidFill>
                <a:latin typeface="TeXGyreAdventor" charset="0"/>
                <a:ea typeface="TeXGyreAdventor" charset="0"/>
                <a:cs typeface="TeXGyreAdventor" charset="0"/>
              </a:rPr>
              <a:t>- </a:t>
            </a:r>
            <a:r>
              <a:rPr lang="en-US" sz="2000" dirty="0">
                <a:solidFill>
                  <a:srgbClr val="F16261"/>
                </a:solidFill>
                <a:latin typeface="TeXGyreAdventor" charset="0"/>
                <a:ea typeface="TeXGyreAdventor" charset="0"/>
                <a:cs typeface="TeXGyreAdventor" charset="0"/>
              </a:rPr>
              <a:t>your recommender </a:t>
            </a:r>
            <a:r>
              <a:rPr lang="en-US" sz="2000" dirty="0" smtClean="0">
                <a:solidFill>
                  <a:srgbClr val="F16261"/>
                </a:solidFill>
                <a:latin typeface="TeXGyreAdventor" charset="0"/>
                <a:ea typeface="TeXGyreAdventor" charset="0"/>
                <a:cs typeface="TeXGyreAdventor" charset="0"/>
              </a:rPr>
              <a:t>has </a:t>
            </a:r>
            <a:r>
              <a:rPr lang="en-US" sz="2000" dirty="0">
                <a:solidFill>
                  <a:srgbClr val="F16261"/>
                </a:solidFill>
                <a:latin typeface="TeXGyreAdventor" charset="0"/>
                <a:ea typeface="TeXGyreAdventor" charset="0"/>
                <a:cs typeface="TeXGyreAdventor" charset="0"/>
              </a:rPr>
              <a:t>fully submitted your recommendation, and there is no further action required on their part. </a:t>
            </a:r>
            <a:endParaRPr lang="en-US" sz="2000" dirty="0" smtClean="0">
              <a:solidFill>
                <a:srgbClr val="F16261"/>
              </a:solidFill>
              <a:latin typeface="TeXGyreAdventor" charset="0"/>
              <a:ea typeface="TeXGyreAdventor" charset="0"/>
              <a:cs typeface="TeXGyreAdventor" charset="0"/>
            </a:endParaRPr>
          </a:p>
          <a:p>
            <a:pPr lvl="0">
              <a:lnSpc>
                <a:spcPct val="80000"/>
              </a:lnSpc>
              <a:buClr>
                <a:srgbClr val="F16261"/>
              </a:buClr>
              <a:buSzPct val="100000"/>
            </a:pPr>
            <a:endParaRPr lang="en-US" sz="2000" dirty="0" smtClean="0">
              <a:solidFill>
                <a:srgbClr val="F16261"/>
              </a:solidFill>
              <a:latin typeface="TeXGyreAdventor" charset="0"/>
              <a:ea typeface="TeXGyreAdventor" charset="0"/>
              <a:cs typeface="TeXGyreAdventor" charset="0"/>
            </a:endParaRPr>
          </a:p>
          <a:p>
            <a:pPr lvl="0">
              <a:lnSpc>
                <a:spcPct val="80000"/>
              </a:lnSpc>
              <a:buClr>
                <a:srgbClr val="F16261"/>
              </a:buClr>
              <a:buSzPct val="100000"/>
            </a:pPr>
            <a:r>
              <a:rPr lang="en-US" sz="2000" b="1" dirty="0" smtClean="0">
                <a:solidFill>
                  <a:srgbClr val="F16261"/>
                </a:solidFill>
                <a:latin typeface="TeXGyreAdventor" charset="0"/>
                <a:ea typeface="TeXGyreAdventor" charset="0"/>
                <a:cs typeface="TeXGyreAdventor" charset="0"/>
              </a:rPr>
              <a:t>Downloaded </a:t>
            </a:r>
            <a:r>
              <a:rPr lang="en-US" sz="2000" b="1" dirty="0">
                <a:solidFill>
                  <a:srgbClr val="F16261"/>
                </a:solidFill>
                <a:latin typeface="TeXGyreAdventor" charset="0"/>
                <a:ea typeface="TeXGyreAdventor" charset="0"/>
                <a:cs typeface="TeXGyreAdventor" charset="0"/>
              </a:rPr>
              <a:t>- </a:t>
            </a:r>
            <a:r>
              <a:rPr lang="en-US" sz="2000" dirty="0">
                <a:solidFill>
                  <a:srgbClr val="F16261"/>
                </a:solidFill>
                <a:latin typeface="TeXGyreAdventor" charset="0"/>
                <a:ea typeface="TeXGyreAdventor" charset="0"/>
                <a:cs typeface="TeXGyreAdventor" charset="0"/>
              </a:rPr>
              <a:t>the college's </a:t>
            </a:r>
            <a:r>
              <a:rPr lang="en-US" sz="2000" dirty="0" smtClean="0">
                <a:solidFill>
                  <a:srgbClr val="F16261"/>
                </a:solidFill>
                <a:latin typeface="TeXGyreAdventor" charset="0"/>
                <a:ea typeface="TeXGyreAdventor" charset="0"/>
                <a:cs typeface="TeXGyreAdventor" charset="0"/>
              </a:rPr>
              <a:t>admission </a:t>
            </a:r>
            <a:r>
              <a:rPr lang="en-US" sz="2000" dirty="0">
                <a:solidFill>
                  <a:srgbClr val="F16261"/>
                </a:solidFill>
                <a:latin typeface="TeXGyreAdventor" charset="0"/>
                <a:ea typeface="TeXGyreAdventor" charset="0"/>
                <a:cs typeface="TeXGyreAdventor" charset="0"/>
              </a:rPr>
              <a:t>office has downloaded a copy of the recommendation from our server.</a:t>
            </a:r>
          </a:p>
        </p:txBody>
      </p:sp>
      <p:sp>
        <p:nvSpPr>
          <p:cNvPr id="13" name="Shape 208"/>
          <p:cNvSpPr/>
          <p:nvPr/>
        </p:nvSpPr>
        <p:spPr>
          <a:xfrm>
            <a:off x="7702658" y="5022171"/>
            <a:ext cx="4489342" cy="1114903"/>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4" name="Shape 209"/>
          <p:cNvSpPr txBox="1"/>
          <p:nvPr/>
        </p:nvSpPr>
        <p:spPr>
          <a:xfrm>
            <a:off x="7846746" y="5134689"/>
            <a:ext cx="4201166" cy="889866"/>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rgbClr val="F16261"/>
              </a:buClr>
              <a:buSzPct val="25000"/>
              <a:buFont typeface="Arial"/>
              <a:buNone/>
            </a:pPr>
            <a:r>
              <a:rPr lang="en-US" sz="1800" b="1" i="0" u="none" strike="noStrike" cap="none" dirty="0">
                <a:solidFill>
                  <a:srgbClr val="F16261"/>
                </a:solidFill>
                <a:latin typeface="TeXGyreAdventor" charset="0"/>
                <a:ea typeface="TeXGyreAdventor" charset="0"/>
                <a:cs typeface="TeXGyreAdventor" charset="0"/>
                <a:sym typeface="Arial"/>
              </a:rPr>
              <a:t>Pro tip: </a:t>
            </a:r>
            <a:r>
              <a:rPr lang="en-US" sz="1800" b="0" i="0" u="none" strike="noStrike" cap="none" dirty="0" smtClean="0">
                <a:solidFill>
                  <a:srgbClr val="F16261"/>
                </a:solidFill>
                <a:latin typeface="TeXGyreAdventor" charset="0"/>
                <a:ea typeface="TeXGyreAdventor" charset="0"/>
                <a:cs typeface="TeXGyreAdventor" charset="0"/>
                <a:sym typeface="Arial"/>
              </a:rPr>
              <a:t>Be sure to communicate regularly with your recommenders, especially when deadlines approach!</a:t>
            </a:r>
            <a:endParaRPr lang="en-US" sz="1800" b="0" i="0" u="none" strike="noStrike" cap="none" dirty="0">
              <a:solidFill>
                <a:srgbClr val="F16261"/>
              </a:solidFill>
              <a:latin typeface="TeXGyreAdventor" charset="0"/>
              <a:ea typeface="TeXGyreAdventor" charset="0"/>
              <a:cs typeface="TeXGyreAdventor" charset="0"/>
              <a:sym typeface="Arial"/>
            </a:endParaRPr>
          </a:p>
        </p:txBody>
      </p:sp>
    </p:spTree>
    <p:extLst>
      <p:ext uri="{BB962C8B-B14F-4D97-AF65-F5344CB8AC3E}">
        <p14:creationId xmlns:p14="http://schemas.microsoft.com/office/powerpoint/2010/main" val="651229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6C23D"/>
        </a:solidFill>
        <a:effectLst/>
      </p:bgPr>
    </p:bg>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923274" y="5526718"/>
            <a:ext cx="9891263" cy="988531"/>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lt1"/>
              </a:buClr>
              <a:buSzPct val="25000"/>
              <a:buFont typeface="Arial"/>
              <a:buNone/>
            </a:pPr>
            <a:r>
              <a:rPr lang="en-US" b="0" i="0" u="none" strike="noStrike" cap="none" dirty="0">
                <a:solidFill>
                  <a:schemeClr val="lt1"/>
                </a:solidFill>
                <a:latin typeface="TeXGyreAdventor" charset="0"/>
                <a:ea typeface="TeXGyreAdventor" charset="0"/>
                <a:cs typeface="TeXGyreAdventor" charset="0"/>
                <a:sym typeface="Arial"/>
              </a:rPr>
              <a:t>Click on the refresh circle to </a:t>
            </a:r>
            <a:endParaRPr lang="en-US" b="0" i="0" u="none" strike="noStrike" cap="none" dirty="0" smtClean="0">
              <a:solidFill>
                <a:schemeClr val="lt1"/>
              </a:solidFill>
              <a:latin typeface="TeXGyreAdventor" charset="0"/>
              <a:ea typeface="TeXGyreAdventor" charset="0"/>
              <a:cs typeface="TeXGyreAdventor" charset="0"/>
              <a:sym typeface="Arial"/>
            </a:endParaRPr>
          </a:p>
          <a:p>
            <a:pPr marL="0" marR="0" lvl="0" indent="0" algn="ctr" rtl="0">
              <a:lnSpc>
                <a:spcPct val="90000"/>
              </a:lnSpc>
              <a:spcBef>
                <a:spcPts val="0"/>
              </a:spcBef>
              <a:buClr>
                <a:schemeClr val="lt1"/>
              </a:buClr>
              <a:buSzPct val="25000"/>
              <a:buFont typeface="Arial"/>
              <a:buNone/>
            </a:pPr>
            <a:r>
              <a:rPr lang="en-US" b="0" i="0" u="none" strike="noStrike" cap="none" dirty="0" smtClean="0">
                <a:solidFill>
                  <a:schemeClr val="lt1"/>
                </a:solidFill>
                <a:latin typeface="TeXGyreAdventor" charset="0"/>
                <a:ea typeface="TeXGyreAdventor" charset="0"/>
                <a:cs typeface="TeXGyreAdventor" charset="0"/>
                <a:sym typeface="Arial"/>
              </a:rPr>
              <a:t>resend a </a:t>
            </a:r>
            <a:r>
              <a:rPr lang="en-US" b="0" i="0" u="none" strike="noStrike" cap="none" dirty="0">
                <a:solidFill>
                  <a:schemeClr val="lt1"/>
                </a:solidFill>
                <a:latin typeface="TeXGyreAdventor" charset="0"/>
                <a:ea typeface="TeXGyreAdventor" charset="0"/>
                <a:cs typeface="TeXGyreAdventor" charset="0"/>
                <a:sym typeface="Arial"/>
              </a:rPr>
              <a:t>recommender invite.</a:t>
            </a:r>
          </a:p>
        </p:txBody>
      </p:sp>
      <p:sp>
        <p:nvSpPr>
          <p:cNvPr id="241" name="Shape 241"/>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dirty="0">
                <a:solidFill>
                  <a:schemeClr val="lt1"/>
                </a:solidFill>
                <a:latin typeface="TeXGyreAdventor" charset="0"/>
                <a:ea typeface="TeXGyreAdventor" charset="0"/>
                <a:cs typeface="TeXGyreAdventor" charset="0"/>
                <a:sym typeface="Arial"/>
              </a:rPr>
              <a:t>© 2016 The Common Application</a:t>
            </a:r>
          </a:p>
        </p:txBody>
      </p:sp>
      <p:sp>
        <p:nvSpPr>
          <p:cNvPr id="242" name="Shape 24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19</a:t>
            </a:fld>
            <a:endParaRPr lang="en-US" sz="1200" b="0" i="0" u="none" strike="noStrike" cap="none">
              <a:solidFill>
                <a:srgbClr val="888888"/>
              </a:solidFill>
              <a:latin typeface="Calibri"/>
              <a:ea typeface="Calibri"/>
              <a:cs typeface="Calibri"/>
              <a:sym typeface="Calibri"/>
            </a:endParaRPr>
          </a:p>
        </p:txBody>
      </p:sp>
      <p:pic>
        <p:nvPicPr>
          <p:cNvPr id="243" name="Shape 243"/>
          <p:cNvPicPr preferRelativeResize="0"/>
          <p:nvPr/>
        </p:nvPicPr>
        <p:blipFill rotWithShape="1">
          <a:blip r:embed="rId3">
            <a:alphaModFix/>
          </a:blip>
          <a:srcRect l="738" t="4967" r="-1" b="19662"/>
          <a:stretch/>
        </p:blipFill>
        <p:spPr>
          <a:xfrm>
            <a:off x="-14990" y="-20817"/>
            <a:ext cx="12206990" cy="5433203"/>
          </a:xfrm>
          <a:prstGeom prst="rect">
            <a:avLst/>
          </a:prstGeom>
          <a:noFill/>
          <a:ln>
            <a:noFill/>
          </a:ln>
        </p:spPr>
      </p:pic>
      <p:sp>
        <p:nvSpPr>
          <p:cNvPr id="245" name="Shape 245"/>
          <p:cNvSpPr/>
          <p:nvPr/>
        </p:nvSpPr>
        <p:spPr>
          <a:xfrm>
            <a:off x="7919634" y="2288628"/>
            <a:ext cx="4272366" cy="1151996"/>
          </a:xfrm>
          <a:prstGeom prst="rect">
            <a:avLst/>
          </a:prstGeom>
          <a:solidFill>
            <a:srgbClr val="96C23D"/>
          </a:solidFill>
          <a:ln>
            <a:noFill/>
          </a:ln>
        </p:spPr>
        <p:txBody>
          <a:bodyPr lIns="91425" tIns="45700" rIns="91425" bIns="45700" anchor="ctr" anchorCtr="0">
            <a:noAutofit/>
          </a:bodyPr>
          <a:lstStyle/>
          <a:p>
            <a:pPr marL="0" marR="0" lvl="0" indent="0" algn="ctr" rtl="0">
              <a:spcBef>
                <a:spcPts val="0"/>
              </a:spcBef>
              <a:buSzPct val="25000"/>
              <a:buNone/>
            </a:pPr>
            <a:endParaRPr lang="en-US" sz="1800" b="0" i="0" u="none" strike="noStrike" cap="none" dirty="0">
              <a:solidFill>
                <a:schemeClr val="lt1"/>
              </a:solidFill>
              <a:latin typeface="Calibri"/>
              <a:ea typeface="Calibri"/>
              <a:cs typeface="Calibri"/>
              <a:sym typeface="Calibri"/>
            </a:endParaRPr>
          </a:p>
        </p:txBody>
      </p:sp>
      <p:cxnSp>
        <p:nvCxnSpPr>
          <p:cNvPr id="3" name="Straight Arrow Connector 2"/>
          <p:cNvCxnSpPr/>
          <p:nvPr/>
        </p:nvCxnSpPr>
        <p:spPr>
          <a:xfrm>
            <a:off x="9597071" y="4401361"/>
            <a:ext cx="1390950" cy="0"/>
          </a:xfrm>
          <a:prstGeom prst="straightConnector1">
            <a:avLst/>
          </a:prstGeom>
          <a:ln w="57150">
            <a:solidFill>
              <a:srgbClr val="96C23D"/>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045756" y="2402961"/>
            <a:ext cx="3872885" cy="923330"/>
          </a:xfrm>
          <a:prstGeom prst="rect">
            <a:avLst/>
          </a:prstGeom>
        </p:spPr>
        <p:txBody>
          <a:bodyPr wrap="square">
            <a:spAutoFit/>
          </a:bodyPr>
          <a:lstStyle/>
          <a:p>
            <a:pPr lvl="0" algn="ctr">
              <a:buSzPct val="25000"/>
            </a:pPr>
            <a:r>
              <a:rPr lang="en-US" sz="1800" dirty="0">
                <a:solidFill>
                  <a:schemeClr val="lt1"/>
                </a:solidFill>
                <a:latin typeface="TeXGyreAdventor" charset="0"/>
                <a:ea typeface="TeXGyreAdventor" charset="0"/>
                <a:cs typeface="TeXGyreAdventor" charset="0"/>
                <a:sym typeface="Calibri"/>
              </a:rPr>
              <a:t>You will </a:t>
            </a:r>
            <a:r>
              <a:rPr lang="en-US" sz="1800" dirty="0" smtClean="0">
                <a:solidFill>
                  <a:schemeClr val="lt1"/>
                </a:solidFill>
                <a:latin typeface="TeXGyreAdventor" charset="0"/>
                <a:ea typeface="TeXGyreAdventor" charset="0"/>
                <a:cs typeface="TeXGyreAdventor" charset="0"/>
                <a:sym typeface="Calibri"/>
              </a:rPr>
              <a:t>be </a:t>
            </a:r>
            <a:r>
              <a:rPr lang="en-US" sz="1800" dirty="0">
                <a:solidFill>
                  <a:schemeClr val="lt1"/>
                </a:solidFill>
                <a:latin typeface="TeXGyreAdventor" charset="0"/>
                <a:ea typeface="TeXGyreAdventor" charset="0"/>
                <a:cs typeface="TeXGyreAdventor" charset="0"/>
                <a:sym typeface="Calibri"/>
              </a:rPr>
              <a:t>able to remove a </a:t>
            </a:r>
            <a:r>
              <a:rPr lang="en-US" sz="1800" dirty="0" smtClean="0">
                <a:solidFill>
                  <a:schemeClr val="lt1"/>
                </a:solidFill>
                <a:latin typeface="TeXGyreAdventor" charset="0"/>
                <a:ea typeface="TeXGyreAdventor" charset="0"/>
                <a:cs typeface="TeXGyreAdventor" charset="0"/>
                <a:sym typeface="Calibri"/>
              </a:rPr>
              <a:t>recommender only </a:t>
            </a:r>
            <a:r>
              <a:rPr lang="en-US" sz="1800" dirty="0">
                <a:solidFill>
                  <a:schemeClr val="lt1"/>
                </a:solidFill>
                <a:latin typeface="TeXGyreAdventor" charset="0"/>
                <a:ea typeface="TeXGyreAdventor" charset="0"/>
                <a:cs typeface="TeXGyreAdventor" charset="0"/>
                <a:sym typeface="Calibri"/>
              </a:rPr>
              <a:t>if the form has not already been submitted.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p:nvPr/>
        </p:nvSpPr>
        <p:spPr>
          <a:xfrm>
            <a:off x="6471137" y="2218544"/>
            <a:ext cx="5720862" cy="2203554"/>
          </a:xfrm>
          <a:prstGeom prst="rect">
            <a:avLst/>
          </a:prstGeom>
          <a:solidFill>
            <a:srgbClr val="F1626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99" name="Shape 99"/>
          <p:cNvSpPr txBox="1">
            <a:spLocks noGrp="1"/>
          </p:cNvSpPr>
          <p:nvPr>
            <p:ph type="title"/>
          </p:nvPr>
        </p:nvSpPr>
        <p:spPr>
          <a:xfrm>
            <a:off x="263960" y="2270419"/>
            <a:ext cx="6207177" cy="209980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73935"/>
              </a:buClr>
              <a:buSzPct val="25000"/>
              <a:buFont typeface="Arial"/>
              <a:buNone/>
            </a:pPr>
            <a:r>
              <a:rPr lang="en-US" sz="4800" b="0" i="0" u="none" strike="noStrike" cap="none" dirty="0" smtClean="0">
                <a:solidFill>
                  <a:srgbClr val="373935"/>
                </a:solidFill>
                <a:latin typeface="TeXGyreAdventor" charset="0"/>
                <a:ea typeface="TeXGyreAdventor" charset="0"/>
                <a:cs typeface="TeXGyreAdventor" charset="0"/>
                <a:sym typeface="Arial"/>
              </a:rPr>
              <a:t>RECOMMENDATION</a:t>
            </a:r>
            <a:br>
              <a:rPr lang="en-US" sz="4800" b="0" i="0" u="none" strike="noStrike" cap="none" dirty="0" smtClean="0">
                <a:solidFill>
                  <a:srgbClr val="373935"/>
                </a:solidFill>
                <a:latin typeface="TeXGyreAdventor" charset="0"/>
                <a:ea typeface="TeXGyreAdventor" charset="0"/>
                <a:cs typeface="TeXGyreAdventor" charset="0"/>
                <a:sym typeface="Arial"/>
              </a:rPr>
            </a:br>
            <a:r>
              <a:rPr lang="en-US" sz="4800" b="1" i="0" u="none" strike="noStrike" cap="none" dirty="0" smtClean="0">
                <a:solidFill>
                  <a:srgbClr val="F16261"/>
                </a:solidFill>
                <a:latin typeface="TeXGyreAdventor" charset="0"/>
                <a:ea typeface="TeXGyreAdventor" charset="0"/>
                <a:cs typeface="TeXGyreAdventor" charset="0"/>
                <a:sym typeface="Arial"/>
              </a:rPr>
              <a:t>PROCESS</a:t>
            </a:r>
            <a:br>
              <a:rPr lang="en-US" sz="4800" b="1" i="0" u="none" strike="noStrike" cap="none" dirty="0" smtClean="0">
                <a:solidFill>
                  <a:srgbClr val="F16261"/>
                </a:solidFill>
                <a:latin typeface="TeXGyreAdventor" charset="0"/>
                <a:ea typeface="TeXGyreAdventor" charset="0"/>
                <a:cs typeface="TeXGyreAdventor" charset="0"/>
                <a:sym typeface="Arial"/>
              </a:rPr>
            </a:br>
            <a:r>
              <a:rPr lang="en-US" sz="4800" b="0" i="0" u="none" strike="noStrike" cap="none" dirty="0" smtClean="0">
                <a:solidFill>
                  <a:srgbClr val="373935"/>
                </a:solidFill>
                <a:latin typeface="TeXGyreAdventor" charset="0"/>
                <a:ea typeface="TeXGyreAdventor" charset="0"/>
                <a:cs typeface="TeXGyreAdventor" charset="0"/>
                <a:sym typeface="Arial"/>
              </a:rPr>
              <a:t>AGENDA</a:t>
            </a:r>
            <a:endParaRPr lang="en-US" sz="4800" b="0" i="0" u="none" strike="noStrike" cap="none" dirty="0">
              <a:solidFill>
                <a:srgbClr val="373935"/>
              </a:solidFill>
              <a:latin typeface="TeXGyreAdventor" charset="0"/>
              <a:ea typeface="TeXGyreAdventor" charset="0"/>
              <a:cs typeface="TeXGyreAdventor" charset="0"/>
              <a:sym typeface="Arial"/>
            </a:endParaRPr>
          </a:p>
        </p:txBody>
      </p:sp>
      <p:sp>
        <p:nvSpPr>
          <p:cNvPr id="100" name="Shape 100"/>
          <p:cNvSpPr txBox="1">
            <a:spLocks noGrp="1"/>
          </p:cNvSpPr>
          <p:nvPr>
            <p:ph type="body" idx="1"/>
          </p:nvPr>
        </p:nvSpPr>
        <p:spPr>
          <a:xfrm>
            <a:off x="6650006" y="2697865"/>
            <a:ext cx="5363124" cy="1244911"/>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TeXGyreAdventor" charset="0"/>
                <a:ea typeface="TeXGyreAdventor" charset="0"/>
                <a:cs typeface="TeXGyreAdventor" charset="0"/>
                <a:sym typeface="Arial"/>
              </a:rPr>
              <a:t>FERPA Release Authorization</a:t>
            </a:r>
          </a:p>
          <a:p>
            <a:pPr marL="228600" marR="0" lvl="0" indent="-22860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TeXGyreAdventor" charset="0"/>
                <a:ea typeface="TeXGyreAdventor" charset="0"/>
                <a:cs typeface="TeXGyreAdventor" charset="0"/>
                <a:sym typeface="Arial"/>
              </a:rPr>
              <a:t>Invite &amp; Assign Recommenders</a:t>
            </a:r>
          </a:p>
          <a:p>
            <a:pPr marL="228600" marR="0" lvl="0" indent="-228600" algn="l" rtl="0">
              <a:lnSpc>
                <a:spcPct val="100000"/>
              </a:lnSpc>
              <a:spcBef>
                <a:spcPts val="0"/>
              </a:spcBef>
              <a:buClr>
                <a:schemeClr val="lt1"/>
              </a:buClr>
              <a:buSzPct val="100000"/>
              <a:buFont typeface="Arial"/>
              <a:buChar char="•"/>
            </a:pPr>
            <a:r>
              <a:rPr lang="en-US" sz="2400" b="0" i="0" u="none" strike="noStrike" cap="none" dirty="0">
                <a:solidFill>
                  <a:schemeClr val="lt1"/>
                </a:solidFill>
                <a:latin typeface="TeXGyreAdventor" charset="0"/>
                <a:ea typeface="TeXGyreAdventor" charset="0"/>
                <a:cs typeface="TeXGyreAdventor" charset="0"/>
                <a:sym typeface="Arial"/>
              </a:rPr>
              <a:t>Status &amp; Management</a:t>
            </a:r>
          </a:p>
        </p:txBody>
      </p:sp>
      <p:sp>
        <p:nvSpPr>
          <p:cNvPr id="101" name="Shape 101"/>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373935"/>
              </a:buClr>
              <a:buSzPct val="25000"/>
              <a:buFont typeface="Arial"/>
              <a:buNone/>
            </a:pPr>
            <a:r>
              <a:rPr lang="en-US" sz="2000" b="0" i="0" u="none" strike="noStrike" cap="none" baseline="30000" dirty="0">
                <a:solidFill>
                  <a:srgbClr val="373935"/>
                </a:solidFill>
                <a:latin typeface="TeXGyreAdventor" charset="0"/>
                <a:ea typeface="TeXGyreAdventor" charset="0"/>
                <a:cs typeface="TeXGyreAdventor" charset="0"/>
                <a:sym typeface="Arial"/>
              </a:rPr>
              <a:t>© 2016 The Common Application</a:t>
            </a:r>
          </a:p>
        </p:txBody>
      </p:sp>
      <p:sp>
        <p:nvSpPr>
          <p:cNvPr id="102" name="Shape 10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2</a:t>
            </a:fld>
            <a:endParaRPr lang="en-US" sz="12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Shape 251"/>
          <p:cNvPicPr preferRelativeResize="0"/>
          <p:nvPr/>
        </p:nvPicPr>
        <p:blipFill rotWithShape="1">
          <a:blip r:embed="rId3">
            <a:alphaModFix amt="50000"/>
          </a:blip>
          <a:srcRect l="890" r="6516" b="1143"/>
          <a:stretch/>
        </p:blipFill>
        <p:spPr>
          <a:xfrm>
            <a:off x="0" y="0"/>
            <a:ext cx="12192000" cy="6858000"/>
          </a:xfrm>
          <a:prstGeom prst="rect">
            <a:avLst/>
          </a:prstGeom>
          <a:noFill/>
          <a:ln>
            <a:noFill/>
          </a:ln>
        </p:spPr>
      </p:pic>
      <p:sp>
        <p:nvSpPr>
          <p:cNvPr id="252" name="Shape 252"/>
          <p:cNvSpPr txBox="1">
            <a:spLocks noGrp="1"/>
          </p:cNvSpPr>
          <p:nvPr>
            <p:ph type="body" idx="1"/>
          </p:nvPr>
        </p:nvSpPr>
        <p:spPr>
          <a:xfrm>
            <a:off x="959066" y="4311616"/>
            <a:ext cx="3591202" cy="86367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Clr>
                <a:schemeClr val="lt1"/>
              </a:buClr>
              <a:buSzPct val="25000"/>
              <a:buFont typeface="Arial"/>
              <a:buNone/>
            </a:pPr>
            <a:r>
              <a:rPr lang="en-US" sz="2220" b="0" i="0" u="none" strike="noStrike" cap="none" dirty="0" smtClean="0">
                <a:solidFill>
                  <a:schemeClr val="bg1"/>
                </a:solidFill>
                <a:latin typeface="TeXGyreAdventor" charset="0"/>
                <a:ea typeface="TeXGyreAdventor" charset="0"/>
                <a:cs typeface="TeXGyreAdventor" charset="0"/>
                <a:sym typeface="Arial"/>
                <a:hlinkClick r:id="rId4"/>
              </a:rPr>
              <a:t>THE RECOMMENDATION PROCESS</a:t>
            </a:r>
            <a:endParaRPr lang="en-US" sz="2220" b="0" i="0" u="none" strike="noStrike" cap="none" dirty="0">
              <a:solidFill>
                <a:schemeClr val="bg1"/>
              </a:solidFill>
              <a:latin typeface="TeXGyreAdventor" charset="0"/>
              <a:ea typeface="TeXGyreAdventor" charset="0"/>
              <a:cs typeface="TeXGyreAdventor" charset="0"/>
              <a:sym typeface="Arial"/>
            </a:endParaRPr>
          </a:p>
        </p:txBody>
      </p:sp>
      <p:sp>
        <p:nvSpPr>
          <p:cNvPr id="253" name="Shape 253"/>
          <p:cNvSpPr txBox="1"/>
          <p:nvPr/>
        </p:nvSpPr>
        <p:spPr>
          <a:xfrm>
            <a:off x="1125680" y="946333"/>
            <a:ext cx="9570027" cy="195666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Clr>
                <a:schemeClr val="lt1"/>
              </a:buClr>
              <a:buSzPct val="25000"/>
              <a:buFont typeface="Arial"/>
              <a:buNone/>
            </a:pPr>
            <a:r>
              <a:rPr lang="en-US" sz="6000" b="0" i="0" u="none" strike="noStrike" cap="none">
                <a:solidFill>
                  <a:schemeClr val="bg1"/>
                </a:solidFill>
                <a:latin typeface="TeXGyreAdventor" charset="0"/>
                <a:ea typeface="TeXGyreAdventor" charset="0"/>
                <a:cs typeface="TeXGyreAdventor" charset="0"/>
                <a:sym typeface="Arial"/>
              </a:rPr>
              <a:t>LEARN MORE</a:t>
            </a:r>
          </a:p>
        </p:txBody>
      </p:sp>
      <p:sp>
        <p:nvSpPr>
          <p:cNvPr id="254" name="Shape 254"/>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bg1"/>
                </a:solidFill>
                <a:latin typeface="TeXGyreAdventor" charset="0"/>
                <a:ea typeface="TeXGyreAdventor" charset="0"/>
                <a:cs typeface="TeXGyreAdventor" charset="0"/>
                <a:sym typeface="Arial"/>
              </a:rPr>
              <a:t>© 2016 The Common Application</a:t>
            </a:r>
          </a:p>
        </p:txBody>
      </p:sp>
      <p:sp>
        <p:nvSpPr>
          <p:cNvPr id="255" name="Shape 25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bg1"/>
                </a:solidFill>
                <a:latin typeface="TeXGyreAdventor" charset="0"/>
                <a:ea typeface="TeXGyreAdventor" charset="0"/>
                <a:cs typeface="TeXGyreAdventor" charset="0"/>
                <a:sym typeface="Calibri"/>
              </a:rPr>
              <a:t>20</a:t>
            </a:fld>
            <a:endParaRPr lang="en-US" sz="1200" b="0" i="0" u="none" strike="noStrike" cap="none">
              <a:solidFill>
                <a:schemeClr val="bg1"/>
              </a:solidFill>
              <a:latin typeface="TeXGyreAdventor" charset="0"/>
              <a:ea typeface="TeXGyreAdventor" charset="0"/>
              <a:cs typeface="TeXGyreAdventor" charset="0"/>
              <a:sym typeface="Calibri"/>
            </a:endParaRPr>
          </a:p>
        </p:txBody>
      </p:sp>
      <p:cxnSp>
        <p:nvCxnSpPr>
          <p:cNvPr id="256" name="Shape 256"/>
          <p:cNvCxnSpPr/>
          <p:nvPr/>
        </p:nvCxnSpPr>
        <p:spPr>
          <a:xfrm>
            <a:off x="1125680" y="2104116"/>
            <a:ext cx="7329053" cy="0"/>
          </a:xfrm>
          <a:prstGeom prst="straightConnector1">
            <a:avLst/>
          </a:prstGeom>
          <a:noFill/>
          <a:ln w="76200" cap="flat" cmpd="sng">
            <a:solidFill>
              <a:srgbClr val="F16261"/>
            </a:solidFill>
            <a:prstDash val="solid"/>
            <a:miter/>
            <a:headEnd type="none" w="med" len="med"/>
            <a:tailEnd type="none" w="med" len="med"/>
          </a:ln>
        </p:spPr>
      </p:cxnSp>
      <p:sp>
        <p:nvSpPr>
          <p:cNvPr id="257" name="Shape 257"/>
          <p:cNvSpPr txBox="1"/>
          <p:nvPr/>
        </p:nvSpPr>
        <p:spPr>
          <a:xfrm>
            <a:off x="4988301" y="4324553"/>
            <a:ext cx="2215395" cy="86367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Clr>
                <a:schemeClr val="lt1"/>
              </a:buClr>
              <a:buSzPct val="25000"/>
              <a:buFont typeface="Arial"/>
              <a:buNone/>
            </a:pPr>
            <a:r>
              <a:rPr lang="en-US" sz="2200" b="0" i="0" u="none" strike="noStrike" cap="none" dirty="0">
                <a:solidFill>
                  <a:schemeClr val="bg1"/>
                </a:solidFill>
                <a:latin typeface="TeXGyreAdventor" charset="0"/>
                <a:ea typeface="TeXGyreAdventor" charset="0"/>
                <a:cs typeface="TeXGyreAdventor" charset="0"/>
                <a:sym typeface="Arial"/>
                <a:hlinkClick r:id="rId5"/>
              </a:rPr>
              <a:t>TIPS &amp; BEST PRACTICES</a:t>
            </a:r>
            <a:endParaRPr lang="en-US" sz="2200" b="0" i="0" u="none" strike="noStrike" cap="none" dirty="0">
              <a:solidFill>
                <a:schemeClr val="bg1"/>
              </a:solidFill>
              <a:latin typeface="TeXGyreAdventor" charset="0"/>
              <a:ea typeface="TeXGyreAdventor" charset="0"/>
              <a:cs typeface="TeXGyreAdventor" charset="0"/>
              <a:sym typeface="Arial"/>
            </a:endParaRPr>
          </a:p>
        </p:txBody>
      </p:sp>
      <p:sp>
        <p:nvSpPr>
          <p:cNvPr id="258" name="Shape 258"/>
          <p:cNvSpPr txBox="1"/>
          <p:nvPr/>
        </p:nvSpPr>
        <p:spPr>
          <a:xfrm>
            <a:off x="8329378" y="4323291"/>
            <a:ext cx="2215395" cy="86367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Clr>
                <a:schemeClr val="lt1"/>
              </a:buClr>
              <a:buSzPct val="25000"/>
              <a:buFont typeface="Arial"/>
              <a:buNone/>
            </a:pPr>
            <a:r>
              <a:rPr lang="en-US" sz="2200" b="0" i="0" u="none" strike="noStrike" cap="none" dirty="0">
                <a:solidFill>
                  <a:schemeClr val="bg1"/>
                </a:solidFill>
                <a:latin typeface="TeXGyreAdventor" charset="0"/>
                <a:ea typeface="TeXGyreAdventor" charset="0"/>
                <a:cs typeface="TeXGyreAdventor" charset="0"/>
                <a:sym typeface="Arial"/>
                <a:hlinkClick r:id="rId6"/>
              </a:rPr>
              <a:t>COMMON APP TOUR</a:t>
            </a:r>
            <a:endParaRPr lang="en-US" sz="2200" b="0" i="0" u="none" strike="noStrike" cap="none" dirty="0">
              <a:solidFill>
                <a:schemeClr val="bg1"/>
              </a:solidFill>
              <a:latin typeface="TeXGyreAdventor" charset="0"/>
              <a:ea typeface="TeXGyreAdventor" charset="0"/>
              <a:cs typeface="TeXGyreAdventor" charset="0"/>
              <a:sym typeface="Arial"/>
            </a:endParaRPr>
          </a:p>
        </p:txBody>
      </p:sp>
      <p:pic>
        <p:nvPicPr>
          <p:cNvPr id="260" name="Shape 260">
            <a:hlinkClick r:id="rId5"/>
          </p:cNvPr>
          <p:cNvPicPr preferRelativeResize="0"/>
          <p:nvPr/>
        </p:nvPicPr>
        <p:blipFill rotWithShape="1">
          <a:blip r:embed="rId7">
            <a:alphaModFix/>
          </a:blip>
          <a:srcRect/>
          <a:stretch/>
        </p:blipFill>
        <p:spPr>
          <a:xfrm>
            <a:off x="5369051" y="2766607"/>
            <a:ext cx="1453895" cy="1453895"/>
          </a:xfrm>
          <a:prstGeom prst="rect">
            <a:avLst/>
          </a:prstGeom>
          <a:noFill/>
          <a:ln>
            <a:noFill/>
          </a:ln>
        </p:spPr>
      </p:pic>
      <p:pic>
        <p:nvPicPr>
          <p:cNvPr id="261" name="Shape 261">
            <a:hlinkClick r:id="rId6"/>
          </p:cNvPr>
          <p:cNvPicPr preferRelativeResize="0"/>
          <p:nvPr/>
        </p:nvPicPr>
        <p:blipFill rotWithShape="1">
          <a:blip r:embed="rId8">
            <a:alphaModFix/>
          </a:blip>
          <a:srcRect/>
          <a:stretch/>
        </p:blipFill>
        <p:spPr>
          <a:xfrm>
            <a:off x="8714700" y="2775750"/>
            <a:ext cx="1444752" cy="1444752"/>
          </a:xfrm>
          <a:prstGeom prst="rect">
            <a:avLst/>
          </a:prstGeom>
          <a:noFill/>
          <a:ln>
            <a:noFill/>
          </a:ln>
        </p:spPr>
      </p:pic>
      <p:sp>
        <p:nvSpPr>
          <p:cNvPr id="262" name="Shape 262"/>
          <p:cNvSpPr txBox="1"/>
          <p:nvPr/>
        </p:nvSpPr>
        <p:spPr>
          <a:xfrm>
            <a:off x="1486008" y="5239717"/>
            <a:ext cx="2537317" cy="863672"/>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lt1"/>
              </a:buClr>
              <a:buSzPct val="25000"/>
              <a:buFont typeface="Arial"/>
              <a:buNone/>
            </a:pPr>
            <a:r>
              <a:rPr lang="en-US" sz="1530" b="0" i="0" u="none" strike="noStrike" cap="none" dirty="0" smtClean="0">
                <a:solidFill>
                  <a:schemeClr val="bg1"/>
                </a:solidFill>
                <a:latin typeface="TeXGyreAdventor" charset="0"/>
                <a:ea typeface="TeXGyreAdventor" charset="0"/>
                <a:cs typeface="TeXGyreAdventor" charset="0"/>
                <a:sym typeface="Arial"/>
              </a:rPr>
              <a:t>This video will guide you through the process of inviting and </a:t>
            </a:r>
            <a:r>
              <a:rPr lang="en-US" sz="1530" b="0" i="0" u="none" strike="noStrike" cap="none" smtClean="0">
                <a:solidFill>
                  <a:schemeClr val="bg1"/>
                </a:solidFill>
                <a:latin typeface="TeXGyreAdventor" charset="0"/>
                <a:ea typeface="TeXGyreAdventor" charset="0"/>
                <a:cs typeface="TeXGyreAdventor" charset="0"/>
                <a:sym typeface="Arial"/>
              </a:rPr>
              <a:t>assigning recommenders.</a:t>
            </a:r>
            <a:endParaRPr lang="en-US" sz="1530" b="0" i="0" u="none" strike="noStrike" cap="none" dirty="0">
              <a:solidFill>
                <a:schemeClr val="bg1"/>
              </a:solidFill>
              <a:latin typeface="TeXGyreAdventor" charset="0"/>
              <a:ea typeface="TeXGyreAdventor" charset="0"/>
              <a:cs typeface="TeXGyreAdventor" charset="0"/>
              <a:sym typeface="Arial"/>
            </a:endParaRPr>
          </a:p>
        </p:txBody>
      </p:sp>
      <p:cxnSp>
        <p:nvCxnSpPr>
          <p:cNvPr id="263" name="Shape 263"/>
          <p:cNvCxnSpPr/>
          <p:nvPr/>
        </p:nvCxnSpPr>
        <p:spPr>
          <a:xfrm>
            <a:off x="1743446" y="5117828"/>
            <a:ext cx="1979781" cy="0"/>
          </a:xfrm>
          <a:prstGeom prst="straightConnector1">
            <a:avLst/>
          </a:prstGeom>
          <a:noFill/>
          <a:ln w="38100" cap="flat" cmpd="sng">
            <a:solidFill>
              <a:schemeClr val="lt1"/>
            </a:solidFill>
            <a:prstDash val="solid"/>
            <a:miter/>
            <a:headEnd type="none" w="med" len="med"/>
            <a:tailEnd type="none" w="med" len="med"/>
          </a:ln>
        </p:spPr>
      </p:cxnSp>
      <p:cxnSp>
        <p:nvCxnSpPr>
          <p:cNvPr id="264" name="Shape 264"/>
          <p:cNvCxnSpPr/>
          <p:nvPr/>
        </p:nvCxnSpPr>
        <p:spPr>
          <a:xfrm>
            <a:off x="5093812" y="5117828"/>
            <a:ext cx="1979781" cy="0"/>
          </a:xfrm>
          <a:prstGeom prst="straightConnector1">
            <a:avLst/>
          </a:prstGeom>
          <a:noFill/>
          <a:ln w="38100" cap="flat" cmpd="sng">
            <a:solidFill>
              <a:schemeClr val="lt1"/>
            </a:solidFill>
            <a:prstDash val="solid"/>
            <a:miter/>
            <a:headEnd type="none" w="med" len="med"/>
            <a:tailEnd type="none" w="med" len="med"/>
          </a:ln>
        </p:spPr>
      </p:cxnSp>
      <p:cxnSp>
        <p:nvCxnSpPr>
          <p:cNvPr id="265" name="Shape 265"/>
          <p:cNvCxnSpPr/>
          <p:nvPr/>
        </p:nvCxnSpPr>
        <p:spPr>
          <a:xfrm>
            <a:off x="8454735" y="5117828"/>
            <a:ext cx="1979781" cy="0"/>
          </a:xfrm>
          <a:prstGeom prst="straightConnector1">
            <a:avLst/>
          </a:prstGeom>
          <a:noFill/>
          <a:ln w="38100" cap="flat" cmpd="sng">
            <a:solidFill>
              <a:schemeClr val="lt1"/>
            </a:solidFill>
            <a:prstDash val="solid"/>
            <a:miter/>
            <a:headEnd type="none" w="med" len="med"/>
            <a:tailEnd type="none" w="med" len="med"/>
          </a:ln>
        </p:spPr>
      </p:cxnSp>
      <p:sp>
        <p:nvSpPr>
          <p:cNvPr id="266" name="Shape 266"/>
          <p:cNvSpPr txBox="1"/>
          <p:nvPr/>
        </p:nvSpPr>
        <p:spPr>
          <a:xfrm>
            <a:off x="4833460" y="5239717"/>
            <a:ext cx="2532625" cy="110629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Clr>
                <a:schemeClr val="lt1"/>
              </a:buClr>
              <a:buSzPct val="25000"/>
              <a:buFont typeface="Arial"/>
              <a:buNone/>
            </a:pPr>
            <a:r>
              <a:rPr lang="en-US" sz="1500" b="0" i="0" u="none" strike="noStrike" cap="none">
                <a:solidFill>
                  <a:schemeClr val="bg1"/>
                </a:solidFill>
                <a:latin typeface="TeXGyreAdventor" charset="0"/>
                <a:ea typeface="TeXGyreAdventor" charset="0"/>
                <a:cs typeface="TeXGyreAdventor" charset="0"/>
                <a:sym typeface="Arial"/>
              </a:rPr>
              <a:t>Best practices to keep in mind as you complete your applications.</a:t>
            </a:r>
          </a:p>
        </p:txBody>
      </p:sp>
      <p:sp>
        <p:nvSpPr>
          <p:cNvPr id="267" name="Shape 267"/>
          <p:cNvSpPr txBox="1"/>
          <p:nvPr/>
        </p:nvSpPr>
        <p:spPr>
          <a:xfrm>
            <a:off x="8336928" y="5239717"/>
            <a:ext cx="2215395" cy="86367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Clr>
                <a:schemeClr val="lt1"/>
              </a:buClr>
              <a:buSzPct val="25000"/>
              <a:buFont typeface="Arial"/>
              <a:buNone/>
            </a:pPr>
            <a:r>
              <a:rPr lang="en-US" sz="1500" b="0" i="0" u="none" strike="noStrike" cap="none">
                <a:solidFill>
                  <a:schemeClr val="bg1"/>
                </a:solidFill>
                <a:latin typeface="TeXGyreAdventor" charset="0"/>
                <a:ea typeface="TeXGyreAdventor" charset="0"/>
                <a:cs typeface="TeXGyreAdventor" charset="0"/>
                <a:sym typeface="Arial"/>
              </a:rPr>
              <a:t>Learn how to navigate the Common App.</a:t>
            </a:r>
          </a:p>
        </p:txBody>
      </p:sp>
      <p:grpSp>
        <p:nvGrpSpPr>
          <p:cNvPr id="5" name="Group 4"/>
          <p:cNvGrpSpPr/>
          <p:nvPr/>
        </p:nvGrpSpPr>
        <p:grpSpPr>
          <a:xfrm>
            <a:off x="1990933" y="2706624"/>
            <a:ext cx="1527466" cy="1444752"/>
            <a:chOff x="470156" y="1899260"/>
            <a:chExt cx="1527466" cy="1444752"/>
          </a:xfrm>
        </p:grpSpPr>
        <p:sp>
          <p:nvSpPr>
            <p:cNvPr id="4" name="Oval 3">
              <a:hlinkClick r:id="rId4"/>
            </p:cNvPr>
            <p:cNvSpPr/>
            <p:nvPr/>
          </p:nvSpPr>
          <p:spPr>
            <a:xfrm>
              <a:off x="470156" y="1899260"/>
              <a:ext cx="1527466" cy="1444752"/>
            </a:xfrm>
            <a:prstGeom prst="ellipse">
              <a:avLst/>
            </a:prstGeom>
            <a:solidFill>
              <a:srgbClr val="96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stretch>
              <a:fillRect/>
            </a:stretch>
          </p:blipFill>
          <p:spPr>
            <a:xfrm>
              <a:off x="846136" y="2233008"/>
              <a:ext cx="779214" cy="779214"/>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9" name="Shape 98"/>
          <p:cNvSpPr/>
          <p:nvPr/>
        </p:nvSpPr>
        <p:spPr>
          <a:xfrm>
            <a:off x="6471137" y="2218544"/>
            <a:ext cx="5720862" cy="2203554"/>
          </a:xfrm>
          <a:prstGeom prst="rect">
            <a:avLst/>
          </a:prstGeom>
          <a:solidFill>
            <a:srgbClr val="F1626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10" name="Shape 110"/>
          <p:cNvSpPr txBox="1">
            <a:spLocks noGrp="1"/>
          </p:cNvSpPr>
          <p:nvPr>
            <p:ph type="body" idx="1"/>
          </p:nvPr>
        </p:nvSpPr>
        <p:spPr>
          <a:xfrm>
            <a:off x="6828874" y="2715020"/>
            <a:ext cx="5005387" cy="121059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chemeClr val="lt1"/>
              </a:buClr>
              <a:buSzPct val="25000"/>
              <a:buFont typeface="Arial"/>
              <a:buNone/>
            </a:pPr>
            <a:r>
              <a:rPr lang="en-US" sz="2220" dirty="0" smtClean="0">
                <a:solidFill>
                  <a:schemeClr val="lt1"/>
                </a:solidFill>
                <a:latin typeface="TeXGyreAdventor" charset="0"/>
                <a:ea typeface="TeXGyreAdventor" charset="0"/>
                <a:cs typeface="TeXGyreAdventor" charset="0"/>
                <a:sym typeface="Arial"/>
              </a:rPr>
              <a:t>The FERPA Release Authorization is the first step you need to take to start inviting and </a:t>
            </a:r>
            <a:r>
              <a:rPr lang="en-US" sz="2220" smtClean="0">
                <a:solidFill>
                  <a:schemeClr val="lt1"/>
                </a:solidFill>
                <a:latin typeface="TeXGyreAdventor" charset="0"/>
                <a:ea typeface="TeXGyreAdventor" charset="0"/>
                <a:cs typeface="TeXGyreAdventor" charset="0"/>
                <a:sym typeface="Arial"/>
              </a:rPr>
              <a:t>assigning your recommenders.</a:t>
            </a:r>
            <a:endParaRPr lang="en-US" sz="2220" b="0" i="0" u="none" strike="noStrike" cap="none" dirty="0">
              <a:solidFill>
                <a:schemeClr val="lt1"/>
              </a:solidFill>
              <a:latin typeface="TeXGyreAdventor" charset="0"/>
              <a:ea typeface="TeXGyreAdventor" charset="0"/>
              <a:cs typeface="TeXGyreAdventor" charset="0"/>
              <a:sym typeface="Arial"/>
            </a:endParaRPr>
          </a:p>
        </p:txBody>
      </p:sp>
      <p:sp>
        <p:nvSpPr>
          <p:cNvPr id="111" name="Shape 111"/>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373935"/>
              </a:buClr>
              <a:buSzPct val="25000"/>
              <a:buFont typeface="Arial"/>
              <a:buNone/>
            </a:pPr>
            <a:r>
              <a:rPr lang="en-US" sz="2000" b="0" i="0" u="none" strike="noStrike" cap="none" baseline="30000">
                <a:solidFill>
                  <a:srgbClr val="373935"/>
                </a:solidFill>
                <a:latin typeface="Arial"/>
                <a:ea typeface="Arial"/>
                <a:cs typeface="Arial"/>
                <a:sym typeface="Arial"/>
              </a:rPr>
              <a:t>© 2016 The Common Application</a:t>
            </a:r>
          </a:p>
        </p:txBody>
      </p:sp>
      <p:sp>
        <p:nvSpPr>
          <p:cNvPr id="112" name="Shape 11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3</a:t>
            </a:fld>
            <a:endParaRPr lang="en-US" sz="1200" b="0" i="0" u="none" strike="noStrike" cap="none">
              <a:solidFill>
                <a:srgbClr val="888888"/>
              </a:solidFill>
              <a:latin typeface="Calibri"/>
              <a:ea typeface="Calibri"/>
              <a:cs typeface="Calibri"/>
              <a:sym typeface="Calibri"/>
            </a:endParaRPr>
          </a:p>
        </p:txBody>
      </p:sp>
      <p:sp>
        <p:nvSpPr>
          <p:cNvPr id="8" name="Shape 99"/>
          <p:cNvSpPr txBox="1">
            <a:spLocks/>
          </p:cNvSpPr>
          <p:nvPr/>
        </p:nvSpPr>
        <p:spPr>
          <a:xfrm>
            <a:off x="275188" y="2405513"/>
            <a:ext cx="6207177" cy="182961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373935"/>
              </a:buClr>
              <a:buSzPct val="25000"/>
              <a:buFont typeface="Arial"/>
              <a:buNone/>
            </a:pPr>
            <a:r>
              <a:rPr lang="en-US" sz="5400" dirty="0" smtClean="0">
                <a:solidFill>
                  <a:srgbClr val="373935"/>
                </a:solidFill>
                <a:latin typeface="TeXGyreAdventor" charset="0"/>
                <a:ea typeface="TeXGyreAdventor" charset="0"/>
                <a:cs typeface="TeXGyreAdventor" charset="0"/>
                <a:sym typeface="Arial"/>
              </a:rPr>
              <a:t>FERPA RELEASE</a:t>
            </a:r>
            <a:br>
              <a:rPr lang="en-US" sz="5400" dirty="0" smtClean="0">
                <a:solidFill>
                  <a:srgbClr val="373935"/>
                </a:solidFill>
                <a:latin typeface="TeXGyreAdventor" charset="0"/>
                <a:ea typeface="TeXGyreAdventor" charset="0"/>
                <a:cs typeface="TeXGyreAdventor" charset="0"/>
                <a:sym typeface="Arial"/>
              </a:rPr>
            </a:br>
            <a:r>
              <a:rPr lang="en-US" sz="5400" b="1" dirty="0" smtClean="0">
                <a:solidFill>
                  <a:srgbClr val="F16261"/>
                </a:solidFill>
                <a:latin typeface="TeXGyreAdventor" charset="0"/>
                <a:ea typeface="TeXGyreAdventor" charset="0"/>
                <a:cs typeface="TeXGyreAdventor" charset="0"/>
                <a:sym typeface="Arial"/>
              </a:rPr>
              <a:t>AUTHORIZATION</a:t>
            </a:r>
            <a:endParaRPr lang="en-US" sz="5400" dirty="0">
              <a:solidFill>
                <a:srgbClr val="373935"/>
              </a:solidFill>
              <a:latin typeface="TeXGyreAdventor" charset="0"/>
              <a:ea typeface="TeXGyreAdventor" charset="0"/>
              <a:cs typeface="TeXGyreAdventor" charset="0"/>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117"/>
        <p:cNvGrpSpPr/>
        <p:nvPr/>
      </p:nvGrpSpPr>
      <p:grpSpPr>
        <a:xfrm>
          <a:off x="0" y="0"/>
          <a:ext cx="0" cy="0"/>
          <a:chOff x="0" y="0"/>
          <a:chExt cx="0" cy="0"/>
        </a:xfrm>
      </p:grpSpPr>
      <p:sp>
        <p:nvSpPr>
          <p:cNvPr id="118" name="Shape 118"/>
          <p:cNvSpPr/>
          <p:nvPr/>
        </p:nvSpPr>
        <p:spPr>
          <a:xfrm>
            <a:off x="0" y="3792511"/>
            <a:ext cx="12192000" cy="3065488"/>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19" name="Shape 119"/>
          <p:cNvSpPr txBox="1">
            <a:spLocks noGrp="1"/>
          </p:cNvSpPr>
          <p:nvPr>
            <p:ph type="body" idx="1"/>
          </p:nvPr>
        </p:nvSpPr>
        <p:spPr>
          <a:xfrm>
            <a:off x="626918" y="4249248"/>
            <a:ext cx="10990117" cy="1777258"/>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rgbClr val="96C23D"/>
              </a:buClr>
              <a:buSzPct val="100000"/>
              <a:buFont typeface="Arial"/>
              <a:buChar char="•"/>
            </a:pPr>
            <a:r>
              <a:rPr lang="en-US" sz="2400" b="0" i="0" u="none" strike="noStrike" cap="none" dirty="0">
                <a:solidFill>
                  <a:srgbClr val="96C23D"/>
                </a:solidFill>
                <a:latin typeface="TeXGyreAdventor" charset="0"/>
                <a:ea typeface="TeXGyreAdventor" charset="0"/>
                <a:cs typeface="TeXGyreAdventor" charset="0"/>
                <a:sym typeface="Arial"/>
              </a:rPr>
              <a:t>First step toward completing the recommendation process for your applications. </a:t>
            </a:r>
          </a:p>
          <a:p>
            <a:pPr marL="228600" marR="0" lvl="0" indent="-228600" algn="l" rtl="0">
              <a:lnSpc>
                <a:spcPct val="100000"/>
              </a:lnSpc>
              <a:spcBef>
                <a:spcPts val="0"/>
              </a:spcBef>
              <a:buClr>
                <a:srgbClr val="96C23D"/>
              </a:buClr>
              <a:buSzPct val="100000"/>
              <a:buFont typeface="Arial"/>
              <a:buChar char="•"/>
            </a:pPr>
            <a:r>
              <a:rPr lang="en-US" sz="2400" b="0" i="0" u="none" strike="noStrike" cap="none" dirty="0">
                <a:solidFill>
                  <a:srgbClr val="96C23D"/>
                </a:solidFill>
                <a:latin typeface="TeXGyreAdventor" charset="0"/>
                <a:ea typeface="TeXGyreAdventor" charset="0"/>
                <a:cs typeface="TeXGyreAdventor" charset="0"/>
                <a:sym typeface="Arial"/>
              </a:rPr>
              <a:t>The FERPA release </a:t>
            </a:r>
            <a:r>
              <a:rPr lang="en-US" sz="2400" b="0" i="0" u="none" strike="noStrike" cap="none" dirty="0" smtClean="0">
                <a:solidFill>
                  <a:srgbClr val="96C23D"/>
                </a:solidFill>
                <a:latin typeface="TeXGyreAdventor" charset="0"/>
                <a:ea typeface="TeXGyreAdventor" charset="0"/>
                <a:cs typeface="TeXGyreAdventor" charset="0"/>
                <a:sym typeface="Arial"/>
              </a:rPr>
              <a:t>needs </a:t>
            </a:r>
            <a:r>
              <a:rPr lang="en-US" sz="2400" b="0" i="0" u="none" strike="noStrike" cap="none" dirty="0">
                <a:solidFill>
                  <a:srgbClr val="96C23D"/>
                </a:solidFill>
                <a:latin typeface="TeXGyreAdventor" charset="0"/>
                <a:ea typeface="TeXGyreAdventor" charset="0"/>
                <a:cs typeface="TeXGyreAdventor" charset="0"/>
                <a:sym typeface="Arial"/>
              </a:rPr>
              <a:t>to be completed </a:t>
            </a:r>
            <a:r>
              <a:rPr lang="en-US" sz="2400" b="0" i="0" u="none" strike="noStrike" cap="none" dirty="0" smtClean="0">
                <a:solidFill>
                  <a:srgbClr val="96C23D"/>
                </a:solidFill>
                <a:latin typeface="TeXGyreAdventor" charset="0"/>
                <a:ea typeface="TeXGyreAdventor" charset="0"/>
                <a:cs typeface="TeXGyreAdventor" charset="0"/>
                <a:sym typeface="Arial"/>
              </a:rPr>
              <a:t>only once </a:t>
            </a:r>
            <a:r>
              <a:rPr lang="en-US" sz="2400" b="0" i="0" u="none" strike="noStrike" cap="none" dirty="0">
                <a:solidFill>
                  <a:srgbClr val="96C23D"/>
                </a:solidFill>
                <a:latin typeface="TeXGyreAdventor" charset="0"/>
                <a:ea typeface="TeXGyreAdventor" charset="0"/>
                <a:cs typeface="TeXGyreAdventor" charset="0"/>
                <a:sym typeface="Arial"/>
              </a:rPr>
              <a:t>and will be applied to all schools on your My Colleges list</a:t>
            </a:r>
            <a:r>
              <a:rPr lang="en-US" sz="2400" b="0" i="0" u="none" strike="noStrike" cap="none" dirty="0" smtClean="0">
                <a:solidFill>
                  <a:srgbClr val="96C23D"/>
                </a:solidFill>
                <a:latin typeface="TeXGyreAdventor" charset="0"/>
                <a:ea typeface="TeXGyreAdventor" charset="0"/>
                <a:cs typeface="TeXGyreAdventor" charset="0"/>
                <a:sym typeface="Arial"/>
              </a:rPr>
              <a:t>.</a:t>
            </a:r>
          </a:p>
        </p:txBody>
      </p:sp>
      <p:sp>
        <p:nvSpPr>
          <p:cNvPr id="120" name="Shape 120"/>
          <p:cNvSpPr txBox="1"/>
          <p:nvPr/>
        </p:nvSpPr>
        <p:spPr>
          <a:xfrm>
            <a:off x="2448049" y="833320"/>
            <a:ext cx="7347849" cy="111489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Clr>
                <a:schemeClr val="lt1"/>
              </a:buClr>
              <a:buSzPct val="25000"/>
              <a:buFont typeface="Arial"/>
              <a:buNone/>
            </a:pPr>
            <a:r>
              <a:rPr lang="en-US" sz="6600" b="0" i="0" u="none" strike="noStrike" cap="none" dirty="0" smtClean="0">
                <a:solidFill>
                  <a:schemeClr val="lt1"/>
                </a:solidFill>
                <a:latin typeface="TeXGyreAdventor" charset="0"/>
                <a:ea typeface="TeXGyreAdventor" charset="0"/>
                <a:cs typeface="TeXGyreAdventor" charset="0"/>
                <a:sym typeface="Arial"/>
              </a:rPr>
              <a:t>WHAT IS FERPA?</a:t>
            </a:r>
            <a:endParaRPr lang="en-US" sz="6600" b="0" i="0" u="none" strike="noStrike" cap="none" dirty="0">
              <a:solidFill>
                <a:schemeClr val="lt1"/>
              </a:solidFill>
              <a:latin typeface="TeXGyreAdventor" charset="0"/>
              <a:ea typeface="TeXGyreAdventor" charset="0"/>
              <a:cs typeface="TeXGyreAdventor" charset="0"/>
              <a:sym typeface="Arial"/>
            </a:endParaRPr>
          </a:p>
        </p:txBody>
      </p:sp>
      <p:sp>
        <p:nvSpPr>
          <p:cNvPr id="121" name="Shape 121"/>
          <p:cNvSpPr txBox="1"/>
          <p:nvPr/>
        </p:nvSpPr>
        <p:spPr>
          <a:xfrm>
            <a:off x="1023402" y="2278057"/>
            <a:ext cx="10197145" cy="136592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Clr>
                <a:schemeClr val="lt1"/>
              </a:buClr>
              <a:buSzPct val="25000"/>
              <a:buFont typeface="Arial"/>
              <a:buNone/>
            </a:pPr>
            <a:r>
              <a:rPr lang="en-US" sz="2400" b="0" i="0" u="none" strike="noStrike" cap="none">
                <a:solidFill>
                  <a:schemeClr val="lt1"/>
                </a:solidFill>
                <a:latin typeface="TeXGyreAdventor" charset="0"/>
                <a:ea typeface="TeXGyreAdventor" charset="0"/>
                <a:cs typeface="TeXGyreAdventor" charset="0"/>
                <a:sym typeface="Arial"/>
              </a:rPr>
              <a:t>FERPA stands for The Family Educational Rights and Privacy Act, a federal law that protects the privacy of student education records.</a:t>
            </a:r>
          </a:p>
        </p:txBody>
      </p:sp>
      <p:sp>
        <p:nvSpPr>
          <p:cNvPr id="122" name="Shape 122"/>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lt1"/>
                </a:solidFill>
                <a:latin typeface="TeXGyreAdventor" charset="0"/>
                <a:ea typeface="TeXGyreAdventor" charset="0"/>
                <a:cs typeface="TeXGyreAdventor" charset="0"/>
                <a:sym typeface="Arial"/>
              </a:rPr>
              <a:t>© 2016 The Common Application</a:t>
            </a:r>
          </a:p>
        </p:txBody>
      </p:sp>
      <p:sp>
        <p:nvSpPr>
          <p:cNvPr id="123" name="Shape 12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4</a:t>
            </a:fld>
            <a:endParaRPr lang="en-US" sz="12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Shape 130"/>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lt1"/>
                </a:solidFill>
                <a:latin typeface="Arial"/>
                <a:ea typeface="Arial"/>
                <a:cs typeface="Arial"/>
                <a:sym typeface="Arial"/>
              </a:rPr>
              <a:t>© 2016 The Common Application</a:t>
            </a:r>
          </a:p>
        </p:txBody>
      </p:sp>
      <p:sp>
        <p:nvSpPr>
          <p:cNvPr id="131" name="Shape 13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5</a:t>
            </a:fld>
            <a:endParaRPr lang="en-US" sz="1200" b="0" i="0" u="none" strike="noStrike" cap="none">
              <a:solidFill>
                <a:srgbClr val="888888"/>
              </a:solidFill>
              <a:latin typeface="Calibri"/>
              <a:ea typeface="Calibri"/>
              <a:cs typeface="Calibri"/>
              <a:sym typeface="Calibri"/>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432" y="0"/>
            <a:ext cx="6420255"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287432" cy="6858000"/>
          </a:xfrm>
          <a:prstGeom prst="rect">
            <a:avLst/>
          </a:prstGeom>
        </p:spPr>
      </p:pic>
      <p:grpSp>
        <p:nvGrpSpPr>
          <p:cNvPr id="12" name="Group 11"/>
          <p:cNvGrpSpPr/>
          <p:nvPr/>
        </p:nvGrpSpPr>
        <p:grpSpPr>
          <a:xfrm>
            <a:off x="5777766" y="3039255"/>
            <a:ext cx="1019332" cy="779489"/>
            <a:chOff x="5891134" y="2938072"/>
            <a:chExt cx="1019332" cy="779489"/>
          </a:xfrm>
        </p:grpSpPr>
        <p:sp>
          <p:nvSpPr>
            <p:cNvPr id="10" name="Rectangle 9"/>
            <p:cNvSpPr/>
            <p:nvPr/>
          </p:nvSpPr>
          <p:spPr>
            <a:xfrm>
              <a:off x="5891134" y="2938072"/>
              <a:ext cx="1019332" cy="779489"/>
            </a:xfrm>
            <a:prstGeom prst="rect">
              <a:avLst/>
            </a:prstGeom>
            <a:solidFill>
              <a:srgbClr val="96C23D"/>
            </a:solidFill>
            <a:ln>
              <a:solidFill>
                <a:srgbClr val="96C2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033541" y="3004650"/>
              <a:ext cx="734518" cy="646331"/>
            </a:xfrm>
            <a:prstGeom prst="rect">
              <a:avLst/>
            </a:prstGeom>
            <a:noFill/>
          </p:spPr>
          <p:txBody>
            <a:bodyPr wrap="square" rtlCol="0">
              <a:spAutoFit/>
            </a:bodyPr>
            <a:lstStyle/>
            <a:p>
              <a:pPr algn="ctr"/>
              <a:r>
                <a:rPr lang="en-US" sz="3600" dirty="0" smtClean="0">
                  <a:solidFill>
                    <a:schemeClr val="bg1"/>
                  </a:solidFill>
                  <a:latin typeface="TeXGyreAdventor" charset="0"/>
                  <a:ea typeface="TeXGyreAdventor" charset="0"/>
                  <a:cs typeface="TeXGyreAdventor" charset="0"/>
                </a:rPr>
                <a:t>or</a:t>
              </a:r>
              <a:endParaRPr lang="en-US" sz="3600" dirty="0">
                <a:solidFill>
                  <a:schemeClr val="bg1"/>
                </a:solidFill>
                <a:latin typeface="TeXGyreAdventor" charset="0"/>
                <a:ea typeface="TeXGyreAdventor" charset="0"/>
                <a:cs typeface="TeXGyreAdventor" charset="0"/>
              </a:endParaRPr>
            </a:p>
          </p:txBody>
        </p:sp>
      </p:grpSp>
      <p:cxnSp>
        <p:nvCxnSpPr>
          <p:cNvPr id="14" name="Straight Arrow Connector 13"/>
          <p:cNvCxnSpPr/>
          <p:nvPr/>
        </p:nvCxnSpPr>
        <p:spPr>
          <a:xfrm flipH="1">
            <a:off x="3762531" y="3492708"/>
            <a:ext cx="1259174" cy="0"/>
          </a:xfrm>
          <a:prstGeom prst="straightConnector1">
            <a:avLst/>
          </a:prstGeom>
          <a:ln w="57150">
            <a:solidFill>
              <a:srgbClr val="96C23D"/>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981013" y="1861279"/>
            <a:ext cx="1259174" cy="0"/>
          </a:xfrm>
          <a:prstGeom prst="straightConnector1">
            <a:avLst/>
          </a:prstGeom>
          <a:ln w="57150">
            <a:solidFill>
              <a:srgbClr val="96C23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11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Shape 130"/>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lt1"/>
                </a:solidFill>
                <a:latin typeface="Arial"/>
                <a:ea typeface="Arial"/>
                <a:cs typeface="Arial"/>
                <a:sym typeface="Arial"/>
              </a:rPr>
              <a:t>© 2016 The Common Application</a:t>
            </a:r>
          </a:p>
        </p:txBody>
      </p:sp>
      <p:sp>
        <p:nvSpPr>
          <p:cNvPr id="131" name="Shape 13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6</a:t>
            </a:fld>
            <a:endParaRPr lang="en-US" sz="1200" b="0" i="0" u="none" strike="noStrike" cap="none">
              <a:solidFill>
                <a:srgbClr val="888888"/>
              </a:solidFill>
              <a:latin typeface="Calibri"/>
              <a:ea typeface="Calibri"/>
              <a:cs typeface="Calibri"/>
              <a:sym typeface="Calibri"/>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9344"/>
          <a:stretch/>
        </p:blipFill>
        <p:spPr>
          <a:xfrm>
            <a:off x="374754" y="0"/>
            <a:ext cx="11443170" cy="6858000"/>
          </a:xfrm>
          <a:prstGeom prst="rect">
            <a:avLst/>
          </a:prstGeom>
        </p:spPr>
      </p:pic>
      <p:sp>
        <p:nvSpPr>
          <p:cNvPr id="2" name="Rectangle 1"/>
          <p:cNvSpPr/>
          <p:nvPr/>
        </p:nvSpPr>
        <p:spPr>
          <a:xfrm>
            <a:off x="4542020" y="3054245"/>
            <a:ext cx="2773180" cy="809469"/>
          </a:xfrm>
          <a:prstGeom prst="rect">
            <a:avLst/>
          </a:prstGeom>
          <a:noFill/>
          <a:ln w="57150">
            <a:solidFill>
              <a:srgbClr val="96C2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319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69" t="924" r="772" b="1838"/>
          <a:stretch/>
        </p:blipFill>
        <p:spPr>
          <a:xfrm>
            <a:off x="1055556" y="0"/>
            <a:ext cx="10298243" cy="6850505"/>
          </a:xfrm>
          <a:prstGeom prst="rect">
            <a:avLst/>
          </a:prstGeom>
        </p:spPr>
      </p:pic>
      <p:sp>
        <p:nvSpPr>
          <p:cNvPr id="144" name="Shape 144"/>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rgbClr val="373935"/>
                </a:solidFill>
                <a:latin typeface="TeXGyreAdventor" charset="0"/>
                <a:ea typeface="TeXGyreAdventor" charset="0"/>
                <a:cs typeface="TeXGyreAdventor" charset="0"/>
                <a:sym typeface="Arial"/>
              </a:rPr>
              <a:t>© 2016 The Common Application</a:t>
            </a:r>
          </a:p>
        </p:txBody>
      </p:sp>
      <p:sp>
        <p:nvSpPr>
          <p:cNvPr id="145" name="Shape 14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7</a:t>
            </a:fld>
            <a:endParaRPr lang="en-US" sz="1200" b="0" i="0" u="none" strike="noStrike" cap="none">
              <a:solidFill>
                <a:srgbClr val="888888"/>
              </a:solidFill>
              <a:latin typeface="Calibri"/>
              <a:ea typeface="Calibri"/>
              <a:cs typeface="Calibri"/>
              <a:sym typeface="Calibri"/>
            </a:endParaRPr>
          </a:p>
        </p:txBody>
      </p:sp>
      <p:pic>
        <p:nvPicPr>
          <p:cNvPr id="147" name="Shape 147"/>
          <p:cNvPicPr preferRelativeResize="0"/>
          <p:nvPr/>
        </p:nvPicPr>
        <p:blipFill rotWithShape="1">
          <a:blip r:embed="rId4">
            <a:alphaModFix/>
          </a:blip>
          <a:srcRect/>
          <a:stretch/>
        </p:blipFill>
        <p:spPr>
          <a:xfrm rot="10800000">
            <a:off x="1708328" y="5608310"/>
            <a:ext cx="1670449" cy="48162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585" t="1110" r="906" b="1061"/>
          <a:stretch/>
        </p:blipFill>
        <p:spPr>
          <a:xfrm>
            <a:off x="1049312" y="22304"/>
            <a:ext cx="10268262" cy="6850686"/>
          </a:xfrm>
          <a:prstGeom prst="rect">
            <a:avLst/>
          </a:prstGeom>
        </p:spPr>
      </p:pic>
      <p:sp>
        <p:nvSpPr>
          <p:cNvPr id="154" name="Shape 154"/>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lt1"/>
                </a:solidFill>
                <a:latin typeface="Arial"/>
                <a:ea typeface="Arial"/>
                <a:cs typeface="Arial"/>
                <a:sym typeface="Arial"/>
              </a:rPr>
              <a:t>© 2016 The Common Application</a:t>
            </a:r>
          </a:p>
        </p:txBody>
      </p:sp>
      <p:sp>
        <p:nvSpPr>
          <p:cNvPr id="155" name="Shape 15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8</a:t>
            </a:fld>
            <a:endParaRPr lang="en-US" sz="1200" b="0" i="0" u="none" strike="noStrike" cap="none">
              <a:solidFill>
                <a:srgbClr val="888888"/>
              </a:solidFill>
              <a:latin typeface="Calibri"/>
              <a:ea typeface="Calibri"/>
              <a:cs typeface="Calibri"/>
              <a:sym typeface="Calibri"/>
            </a:endParaRPr>
          </a:p>
        </p:txBody>
      </p:sp>
      <p:sp>
        <p:nvSpPr>
          <p:cNvPr id="11" name="Rectangle 10"/>
          <p:cNvSpPr/>
          <p:nvPr/>
        </p:nvSpPr>
        <p:spPr>
          <a:xfrm>
            <a:off x="1621747" y="2597136"/>
            <a:ext cx="8121860" cy="809469"/>
          </a:xfrm>
          <a:prstGeom prst="rect">
            <a:avLst/>
          </a:prstGeom>
          <a:noFill/>
          <a:ln w="57150">
            <a:solidFill>
              <a:srgbClr val="96C2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152400" y="1903751"/>
            <a:ext cx="1409075" cy="0"/>
          </a:xfrm>
          <a:prstGeom prst="straightConnector1">
            <a:avLst/>
          </a:prstGeom>
          <a:ln w="57150">
            <a:solidFill>
              <a:srgbClr val="96C23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12672" y="4559509"/>
            <a:ext cx="1409075" cy="0"/>
          </a:xfrm>
          <a:prstGeom prst="straightConnector1">
            <a:avLst/>
          </a:prstGeom>
          <a:ln w="57150">
            <a:solidFill>
              <a:srgbClr val="96C23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6261"/>
        </a:solidFill>
        <a:effectLst/>
      </p:bgPr>
    </p:bg>
    <p:spTree>
      <p:nvGrpSpPr>
        <p:cNvPr id="1" name="Shape 164"/>
        <p:cNvGrpSpPr/>
        <p:nvPr/>
      </p:nvGrpSpPr>
      <p:grpSpPr>
        <a:xfrm>
          <a:off x="0" y="0"/>
          <a:ext cx="0" cy="0"/>
          <a:chOff x="0" y="0"/>
          <a:chExt cx="0" cy="0"/>
        </a:xfrm>
      </p:grpSpPr>
      <p:sp>
        <p:nvSpPr>
          <p:cNvPr id="165" name="Shape 165"/>
          <p:cNvSpPr/>
          <p:nvPr/>
        </p:nvSpPr>
        <p:spPr>
          <a:xfrm>
            <a:off x="6096000" y="0"/>
            <a:ext cx="6096000" cy="68580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66" name="Shape 166"/>
          <p:cNvSpPr txBox="1">
            <a:spLocks noGrp="1"/>
          </p:cNvSpPr>
          <p:nvPr>
            <p:ph type="body" idx="1"/>
          </p:nvPr>
        </p:nvSpPr>
        <p:spPr>
          <a:xfrm>
            <a:off x="6670963" y="1143030"/>
            <a:ext cx="4946074" cy="4571939"/>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rgbClr val="F16261"/>
              </a:buClr>
              <a:buSzPct val="100000"/>
              <a:buFont typeface="Arial"/>
              <a:buChar char="•"/>
            </a:pPr>
            <a:r>
              <a:rPr lang="en-US" sz="2200" b="0" i="0" u="none" strike="noStrike" cap="none" dirty="0">
                <a:solidFill>
                  <a:srgbClr val="F16261"/>
                </a:solidFill>
                <a:latin typeface="TeXGyreAdventor" charset="0"/>
                <a:ea typeface="TeXGyreAdventor" charset="0"/>
                <a:cs typeface="TeXGyreAdventor" charset="0"/>
                <a:sym typeface="Arial"/>
              </a:rPr>
              <a:t>Waiving your rights lets colleges know that you do not intend to read your recommendations, which helps reassure colleges that the letters are candid and truthful.</a:t>
            </a:r>
          </a:p>
          <a:p>
            <a:pPr marL="228600" marR="0" lvl="0" indent="-228600" algn="l" rtl="0">
              <a:lnSpc>
                <a:spcPct val="100000"/>
              </a:lnSpc>
              <a:spcBef>
                <a:spcPts val="0"/>
              </a:spcBef>
              <a:buClr>
                <a:srgbClr val="F16261"/>
              </a:buClr>
              <a:buSzPct val="100000"/>
              <a:buFont typeface="Arial"/>
              <a:buChar char="•"/>
            </a:pPr>
            <a:r>
              <a:rPr lang="en-US" sz="2200" b="0" i="0" u="none" strike="noStrike" cap="none" dirty="0">
                <a:solidFill>
                  <a:srgbClr val="F16261"/>
                </a:solidFill>
                <a:latin typeface="TeXGyreAdventor" charset="0"/>
                <a:ea typeface="TeXGyreAdventor" charset="0"/>
                <a:cs typeface="TeXGyreAdventor" charset="0"/>
                <a:sym typeface="Arial"/>
              </a:rPr>
              <a:t>Some recommenders may not want to write a letter for you unless you waive your rights.  Check with your counselor or teachers to see if any of them follow such a policy.</a:t>
            </a:r>
          </a:p>
        </p:txBody>
      </p:sp>
      <p:sp>
        <p:nvSpPr>
          <p:cNvPr id="167" name="Shape 167"/>
          <p:cNvSpPr txBox="1"/>
          <p:nvPr/>
        </p:nvSpPr>
        <p:spPr>
          <a:xfrm>
            <a:off x="626918" y="859559"/>
            <a:ext cx="5594000" cy="22715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Clr>
                <a:schemeClr val="lt1"/>
              </a:buClr>
              <a:buSzPct val="25000"/>
              <a:buFont typeface="Arial"/>
              <a:buNone/>
            </a:pPr>
            <a:r>
              <a:rPr lang="en-US" sz="6000" b="0" i="0" u="none" strike="noStrike" cap="none" dirty="0" smtClean="0">
                <a:solidFill>
                  <a:schemeClr val="lt1"/>
                </a:solidFill>
                <a:latin typeface="TeXGyreAdventor" charset="0"/>
                <a:ea typeface="TeXGyreAdventor" charset="0"/>
                <a:cs typeface="TeXGyreAdventor" charset="0"/>
                <a:sym typeface="Arial"/>
              </a:rPr>
              <a:t>SHOULD I WAIVE MY RIGHTS?</a:t>
            </a:r>
            <a:endParaRPr lang="en-US" sz="6000" b="0" i="0" u="none" strike="noStrike" cap="none" dirty="0">
              <a:solidFill>
                <a:schemeClr val="lt1"/>
              </a:solidFill>
              <a:latin typeface="TeXGyreAdventor" charset="0"/>
              <a:ea typeface="TeXGyreAdventor" charset="0"/>
              <a:cs typeface="TeXGyreAdventor" charset="0"/>
              <a:sym typeface="Arial"/>
            </a:endParaRPr>
          </a:p>
        </p:txBody>
      </p:sp>
      <p:sp>
        <p:nvSpPr>
          <p:cNvPr id="168" name="Shape 168"/>
          <p:cNvSpPr txBox="1"/>
          <p:nvPr/>
        </p:nvSpPr>
        <p:spPr>
          <a:xfrm>
            <a:off x="626918" y="4195020"/>
            <a:ext cx="4946074" cy="126092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Clr>
                <a:schemeClr val="lt1"/>
              </a:buClr>
              <a:buSzPct val="25000"/>
              <a:buFont typeface="Arial"/>
              <a:buNone/>
            </a:pPr>
            <a:r>
              <a:rPr lang="en-US" sz="1800" b="0" i="0" u="none" strike="noStrike" cap="none" dirty="0">
                <a:solidFill>
                  <a:schemeClr val="lt1"/>
                </a:solidFill>
                <a:latin typeface="TeXGyreAdventor" charset="0"/>
                <a:ea typeface="TeXGyreAdventor" charset="0"/>
                <a:cs typeface="TeXGyreAdventor" charset="0"/>
                <a:sym typeface="Arial"/>
              </a:rPr>
              <a:t>Before you respond to the FERPA waiver question, take a moment to discuss your decision with your counselor, school official, or your parent or legal guardian.</a:t>
            </a:r>
          </a:p>
        </p:txBody>
      </p:sp>
      <p:sp>
        <p:nvSpPr>
          <p:cNvPr id="169" name="Shape 169"/>
          <p:cNvSpPr txBox="1"/>
          <p:nvPr/>
        </p:nvSpPr>
        <p:spPr>
          <a:xfrm>
            <a:off x="152400" y="6519839"/>
            <a:ext cx="6452754" cy="2225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2000" b="0" i="0" u="none" strike="noStrike" cap="none" baseline="30000">
                <a:solidFill>
                  <a:schemeClr val="lt1"/>
                </a:solidFill>
                <a:latin typeface="TeXGyreAdventor" charset="0"/>
                <a:ea typeface="TeXGyreAdventor" charset="0"/>
                <a:cs typeface="TeXGyreAdventor" charset="0"/>
                <a:sym typeface="Arial"/>
              </a:rPr>
              <a:t>© 2016 The Common Application</a:t>
            </a:r>
          </a:p>
        </p:txBody>
      </p:sp>
      <p:sp>
        <p:nvSpPr>
          <p:cNvPr id="170" name="Shape 17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9</a:t>
            </a:fld>
            <a:endParaRPr lang="en-US" sz="12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4390</TotalTime>
  <Words>1400</Words>
  <Application>Microsoft Macintosh PowerPoint</Application>
  <PresentationFormat>Widescreen</PresentationFormat>
  <Paragraphs>148</Paragraphs>
  <Slides>20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TeXGyreAdventor</vt:lpstr>
      <vt:lpstr>Arial</vt:lpstr>
      <vt:lpstr>Office Theme</vt:lpstr>
      <vt:lpstr>COMMON APP READY</vt:lpstr>
      <vt:lpstr>RECOMMENDATION PROCESS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INVITE &amp; ASSIGN RECOMMENDERS</vt:lpstr>
      <vt:lpstr>PowerPoint Presentation</vt:lpstr>
      <vt:lpstr>Once you’ve completed your FERPA release authorization, you can start inviting and assigning recommenders using the “Invite and Manage Recommenders” link.</vt:lpstr>
      <vt:lpstr>RECOMMENDER TYPES</vt:lpstr>
      <vt:lpstr>PowerPoint Presentation</vt:lpstr>
      <vt:lpstr>DON’T FORGET!</vt:lpstr>
      <vt:lpstr>STATUS &amp; MANAGEMENT</vt:lpstr>
      <vt:lpstr>PowerPoint Presentation</vt:lpstr>
      <vt:lpstr>RECOMMENDATION STATUSES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 APP READY</dc:title>
  <cp:lastModifiedBy>Miriam Hancock</cp:lastModifiedBy>
  <cp:revision>36</cp:revision>
  <dcterms:modified xsi:type="dcterms:W3CDTF">2016-10-03T14:33:34Z</dcterms:modified>
</cp:coreProperties>
</file>